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7"/>
  </p:notesMasterIdLst>
  <p:sldIdLst>
    <p:sldId id="256" r:id="rId2"/>
    <p:sldId id="257" r:id="rId3"/>
    <p:sldId id="258" r:id="rId4"/>
    <p:sldId id="1107" r:id="rId5"/>
    <p:sldId id="1108" r:id="rId6"/>
    <p:sldId id="1104" r:id="rId7"/>
    <p:sldId id="1105" r:id="rId8"/>
    <p:sldId id="1109" r:id="rId9"/>
    <p:sldId id="1238" r:id="rId10"/>
    <p:sldId id="1110" r:id="rId11"/>
    <p:sldId id="1124" r:id="rId12"/>
    <p:sldId id="1125" r:id="rId13"/>
    <p:sldId id="1111" r:id="rId14"/>
    <p:sldId id="1126" r:id="rId15"/>
    <p:sldId id="1112" r:id="rId16"/>
    <p:sldId id="1237" r:id="rId17"/>
    <p:sldId id="1239" r:id="rId18"/>
    <p:sldId id="1240" r:id="rId19"/>
    <p:sldId id="1241" r:id="rId20"/>
    <p:sldId id="1242" r:id="rId21"/>
    <p:sldId id="1243" r:id="rId22"/>
    <p:sldId id="1244" r:id="rId23"/>
    <p:sldId id="1245" r:id="rId24"/>
    <p:sldId id="1247" r:id="rId25"/>
    <p:sldId id="1248" r:id="rId26"/>
    <p:sldId id="1249" r:id="rId27"/>
    <p:sldId id="1303" r:id="rId28"/>
    <p:sldId id="1252" r:id="rId29"/>
    <p:sldId id="1253" r:id="rId30"/>
    <p:sldId id="1254" r:id="rId31"/>
    <p:sldId id="1255" r:id="rId32"/>
    <p:sldId id="1256" r:id="rId33"/>
    <p:sldId id="1257" r:id="rId34"/>
    <p:sldId id="1304" r:id="rId35"/>
    <p:sldId id="1258" r:id="rId36"/>
    <p:sldId id="1259" r:id="rId37"/>
    <p:sldId id="1305" r:id="rId38"/>
    <p:sldId id="1261" r:id="rId39"/>
    <p:sldId id="1306" r:id="rId40"/>
    <p:sldId id="1262" r:id="rId41"/>
    <p:sldId id="1263" r:id="rId42"/>
    <p:sldId id="1264" r:id="rId43"/>
    <p:sldId id="1265" r:id="rId44"/>
    <p:sldId id="1266" r:id="rId45"/>
    <p:sldId id="1307" r:id="rId46"/>
    <p:sldId id="1268" r:id="rId47"/>
    <p:sldId id="1269" r:id="rId48"/>
    <p:sldId id="1270" r:id="rId49"/>
    <p:sldId id="1271" r:id="rId50"/>
    <p:sldId id="1308" r:id="rId51"/>
    <p:sldId id="1272" r:id="rId52"/>
    <p:sldId id="1273" r:id="rId53"/>
    <p:sldId id="1274" r:id="rId54"/>
    <p:sldId id="1275" r:id="rId55"/>
    <p:sldId id="1276" r:id="rId56"/>
    <p:sldId id="1277" r:id="rId57"/>
    <p:sldId id="1309" r:id="rId58"/>
    <p:sldId id="1278" r:id="rId59"/>
    <p:sldId id="1279" r:id="rId60"/>
    <p:sldId id="1280" r:id="rId61"/>
    <p:sldId id="1281" r:id="rId62"/>
    <p:sldId id="1282" r:id="rId63"/>
    <p:sldId id="1283" r:id="rId64"/>
    <p:sldId id="1284" r:id="rId65"/>
    <p:sldId id="1285" r:id="rId66"/>
    <p:sldId id="1286" r:id="rId67"/>
    <p:sldId id="1287" r:id="rId68"/>
    <p:sldId id="1288" r:id="rId69"/>
    <p:sldId id="1289" r:id="rId70"/>
    <p:sldId id="1290" r:id="rId71"/>
    <p:sldId id="1291" r:id="rId72"/>
    <p:sldId id="1292" r:id="rId73"/>
    <p:sldId id="1293" r:id="rId74"/>
    <p:sldId id="1310" r:id="rId75"/>
    <p:sldId id="1294" r:id="rId76"/>
    <p:sldId id="1295" r:id="rId77"/>
    <p:sldId id="1296" r:id="rId78"/>
    <p:sldId id="1297" r:id="rId79"/>
    <p:sldId id="1298" r:id="rId80"/>
    <p:sldId id="1299" r:id="rId81"/>
    <p:sldId id="1300" r:id="rId82"/>
    <p:sldId id="1301" r:id="rId83"/>
    <p:sldId id="1311" r:id="rId84"/>
    <p:sldId id="1313" r:id="rId85"/>
    <p:sldId id="1302" r:id="rId8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6" autoAdjust="0"/>
    <p:restoredTop sz="94660"/>
  </p:normalViewPr>
  <p:slideViewPr>
    <p:cSldViewPr snapToGrid="0">
      <p:cViewPr varScale="1">
        <p:scale>
          <a:sx n="116" d="100"/>
          <a:sy n="116" d="100"/>
        </p:scale>
        <p:origin x="12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F86E2-AAC8-4A28-883A-54AED05AB9B9}" type="datetimeFigureOut">
              <a:rPr lang="pl-PL" smtClean="0"/>
              <a:t>15.06.2020</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D2DA0-55F1-4A2A-9EF1-5F0DEC928C11}" type="slidenum">
              <a:rPr lang="pl-PL" smtClean="0"/>
              <a:t>‹#›</a:t>
            </a:fld>
            <a:endParaRPr lang="pl-PL"/>
          </a:p>
        </p:txBody>
      </p:sp>
    </p:spTree>
    <p:extLst>
      <p:ext uri="{BB962C8B-B14F-4D97-AF65-F5344CB8AC3E}">
        <p14:creationId xmlns:p14="http://schemas.microsoft.com/office/powerpoint/2010/main" val="1005055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5734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1838" indent="-280988">
              <a:defRPr>
                <a:solidFill>
                  <a:schemeClr val="tx1"/>
                </a:solidFill>
                <a:latin typeface="Arial" panose="020B0604020202020204" pitchFamily="34" charset="0"/>
              </a:defRPr>
            </a:lvl2pPr>
            <a:lvl3pPr marL="1127125" indent="-225425">
              <a:defRPr>
                <a:solidFill>
                  <a:schemeClr val="tx1"/>
                </a:solidFill>
                <a:latin typeface="Arial" panose="020B0604020202020204" pitchFamily="34" charset="0"/>
              </a:defRPr>
            </a:lvl3pPr>
            <a:lvl4pPr marL="1577975" indent="-225425">
              <a:defRPr>
                <a:solidFill>
                  <a:schemeClr val="tx1"/>
                </a:solidFill>
                <a:latin typeface="Arial" panose="020B0604020202020204" pitchFamily="34" charset="0"/>
              </a:defRPr>
            </a:lvl4pPr>
            <a:lvl5pPr marL="2028825" indent="-225425">
              <a:defRPr>
                <a:solidFill>
                  <a:schemeClr val="tx1"/>
                </a:solidFill>
                <a:latin typeface="Arial" panose="020B0604020202020204" pitchFamily="34" charset="0"/>
              </a:defRPr>
            </a:lvl5pPr>
            <a:lvl6pPr marL="2486025" indent="-225425" eaLnBrk="0" fontAlgn="base" hangingPunct="0">
              <a:spcBef>
                <a:spcPct val="0"/>
              </a:spcBef>
              <a:spcAft>
                <a:spcPct val="0"/>
              </a:spcAft>
              <a:defRPr>
                <a:solidFill>
                  <a:schemeClr val="tx1"/>
                </a:solidFill>
                <a:latin typeface="Arial" panose="020B0604020202020204" pitchFamily="34" charset="0"/>
              </a:defRPr>
            </a:lvl6pPr>
            <a:lvl7pPr marL="2943225" indent="-225425" eaLnBrk="0" fontAlgn="base" hangingPunct="0">
              <a:spcBef>
                <a:spcPct val="0"/>
              </a:spcBef>
              <a:spcAft>
                <a:spcPct val="0"/>
              </a:spcAft>
              <a:defRPr>
                <a:solidFill>
                  <a:schemeClr val="tx1"/>
                </a:solidFill>
                <a:latin typeface="Arial" panose="020B0604020202020204" pitchFamily="34" charset="0"/>
              </a:defRPr>
            </a:lvl7pPr>
            <a:lvl8pPr marL="3400425" indent="-225425" eaLnBrk="0" fontAlgn="base" hangingPunct="0">
              <a:spcBef>
                <a:spcPct val="0"/>
              </a:spcBef>
              <a:spcAft>
                <a:spcPct val="0"/>
              </a:spcAft>
              <a:defRPr>
                <a:solidFill>
                  <a:schemeClr val="tx1"/>
                </a:solidFill>
                <a:latin typeface="Arial" panose="020B0604020202020204" pitchFamily="34" charset="0"/>
              </a:defRPr>
            </a:lvl8pPr>
            <a:lvl9pPr marL="3857625" indent="-225425" eaLnBrk="0" fontAlgn="base" hangingPunct="0">
              <a:spcBef>
                <a:spcPct val="0"/>
              </a:spcBef>
              <a:spcAft>
                <a:spcPct val="0"/>
              </a:spcAft>
              <a:defRPr>
                <a:solidFill>
                  <a:schemeClr val="tx1"/>
                </a:solidFill>
                <a:latin typeface="Arial" panose="020B0604020202020204" pitchFamily="34" charset="0"/>
              </a:defRPr>
            </a:lvl9pPr>
          </a:lstStyle>
          <a:p>
            <a:fld id="{FAB3AE0B-D1D2-49B7-94F5-43292C502FB5}" type="slidenum">
              <a:rPr lang="pl-PL" altLang="pl-PL" smtClean="0">
                <a:latin typeface="Calibri" panose="020F0502020204030204" pitchFamily="34" charset="0"/>
              </a:rPr>
              <a:pPr/>
              <a:t>26</a:t>
            </a:fld>
            <a:endParaRPr lang="pl-PL" altLang="pl-PL">
              <a:latin typeface="Calibri" panose="020F0502020204030204" pitchFamily="34" charset="0"/>
            </a:endParaRPr>
          </a:p>
        </p:txBody>
      </p:sp>
      <p:sp>
        <p:nvSpPr>
          <p:cNvPr id="18437"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extLst>
      <p:ext uri="{BB962C8B-B14F-4D97-AF65-F5344CB8AC3E}">
        <p14:creationId xmlns:p14="http://schemas.microsoft.com/office/powerpoint/2010/main" val="259808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4" name="Symbol zastępczy stopki 3"/>
          <p:cNvSpPr>
            <a:spLocks noGrp="1"/>
          </p:cNvSpPr>
          <p:nvPr>
            <p:ph type="ftr" sz="quarter" idx="4"/>
          </p:nvPr>
        </p:nvSpPr>
        <p:spPr/>
        <p:txBody>
          <a:bodyPr/>
          <a:lstStyle/>
          <a:p>
            <a:pPr>
              <a:defRPr/>
            </a:pPr>
            <a:endParaRPr lang="pl-PL"/>
          </a:p>
        </p:txBody>
      </p:sp>
      <p:sp>
        <p:nvSpPr>
          <p:cNvPr id="76805" name="Symbol zastępczy numeru slajdu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96292C-A971-4532-80C2-15CA1E2B7C00}" type="slidenum">
              <a:rPr lang="pl-PL" altLang="pl-PL" smtClean="0">
                <a:latin typeface="Calibri" panose="020F0502020204030204" pitchFamily="34" charset="0"/>
              </a:rPr>
              <a:pPr/>
              <a:t>42</a:t>
            </a:fld>
            <a:endParaRPr lang="pl-PL" altLang="pl-PL">
              <a:latin typeface="Calibri" panose="020F0502020204030204" pitchFamily="34" charset="0"/>
            </a:endParaRPr>
          </a:p>
        </p:txBody>
      </p:sp>
    </p:spTree>
    <p:extLst>
      <p:ext uri="{BB962C8B-B14F-4D97-AF65-F5344CB8AC3E}">
        <p14:creationId xmlns:p14="http://schemas.microsoft.com/office/powerpoint/2010/main" val="291120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4" name="Symbol zastępczy stopki 3"/>
          <p:cNvSpPr>
            <a:spLocks noGrp="1"/>
          </p:cNvSpPr>
          <p:nvPr>
            <p:ph type="ftr" sz="quarter" idx="4"/>
          </p:nvPr>
        </p:nvSpPr>
        <p:spPr/>
        <p:txBody>
          <a:bodyPr/>
          <a:lstStyle/>
          <a:p>
            <a:pPr>
              <a:defRPr/>
            </a:pPr>
            <a:endParaRPr lang="pl-PL"/>
          </a:p>
        </p:txBody>
      </p:sp>
      <p:sp>
        <p:nvSpPr>
          <p:cNvPr id="78853" name="Symbol zastępczy numeru slajdu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C1C9BA-7441-4B8B-807E-917B71CEE63B}" type="slidenum">
              <a:rPr lang="pl-PL" altLang="pl-PL" smtClean="0">
                <a:latin typeface="Calibri" panose="020F0502020204030204" pitchFamily="34" charset="0"/>
              </a:rPr>
              <a:pPr/>
              <a:t>43</a:t>
            </a:fld>
            <a:endParaRPr lang="pl-PL" altLang="pl-PL">
              <a:latin typeface="Calibri" panose="020F0502020204030204" pitchFamily="34" charset="0"/>
            </a:endParaRPr>
          </a:p>
        </p:txBody>
      </p:sp>
    </p:spTree>
    <p:extLst>
      <p:ext uri="{BB962C8B-B14F-4D97-AF65-F5344CB8AC3E}">
        <p14:creationId xmlns:p14="http://schemas.microsoft.com/office/powerpoint/2010/main" val="157848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4" name="Symbol zastępczy stopki 3"/>
          <p:cNvSpPr>
            <a:spLocks noGrp="1"/>
          </p:cNvSpPr>
          <p:nvPr>
            <p:ph type="ftr" sz="quarter" idx="4"/>
          </p:nvPr>
        </p:nvSpPr>
        <p:spPr/>
        <p:txBody>
          <a:bodyPr/>
          <a:lstStyle/>
          <a:p>
            <a:pPr>
              <a:defRPr/>
            </a:pPr>
            <a:endParaRPr lang="pl-PL"/>
          </a:p>
        </p:txBody>
      </p:sp>
      <p:sp>
        <p:nvSpPr>
          <p:cNvPr id="80901" name="Symbol zastępczy numeru slajdu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9C4662-9115-41AC-9661-8CE58A3AEA20}" type="slidenum">
              <a:rPr lang="pl-PL" altLang="pl-PL" smtClean="0">
                <a:latin typeface="Calibri" panose="020F0502020204030204" pitchFamily="34" charset="0"/>
              </a:rPr>
              <a:pPr/>
              <a:t>44</a:t>
            </a:fld>
            <a:endParaRPr lang="pl-PL" altLang="pl-PL">
              <a:latin typeface="Calibri" panose="020F0502020204030204" pitchFamily="34" charset="0"/>
            </a:endParaRPr>
          </a:p>
        </p:txBody>
      </p:sp>
    </p:spTree>
    <p:extLst>
      <p:ext uri="{BB962C8B-B14F-4D97-AF65-F5344CB8AC3E}">
        <p14:creationId xmlns:p14="http://schemas.microsoft.com/office/powerpoint/2010/main" val="106740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4" name="Symbol zastępczy stopki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200" b="0" i="0" u="none" strike="noStrike" kern="0" cap="none" spc="0" normalizeH="0" baseline="0" noProof="0">
              <a:ln>
                <a:noFill/>
              </a:ln>
              <a:solidFill>
                <a:srgbClr val="000000"/>
              </a:solidFill>
              <a:effectLst/>
              <a:uLnTx/>
              <a:uFillTx/>
              <a:latin typeface="Arial"/>
              <a:cs typeface="Arial"/>
              <a:sym typeface="Arial"/>
            </a:endParaRPr>
          </a:p>
        </p:txBody>
      </p:sp>
      <p:sp>
        <p:nvSpPr>
          <p:cNvPr id="76805" name="Symbol zastępczy numeru slajdu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D896292C-A971-4532-80C2-15CA1E2B7C00}" type="slidenum">
              <a:rPr kumimoji="0" lang="pl-PL" altLang="pl-PL" sz="1200" b="0" i="0" u="none" strike="noStrike" kern="0" cap="none" spc="0" normalizeH="0" baseline="0" noProof="0" smtClean="0">
                <a:ln>
                  <a:noFill/>
                </a:ln>
                <a:solidFill>
                  <a:prstClr val="black"/>
                </a:solidFill>
                <a:effectLst/>
                <a:uLnTx/>
                <a:uFillTx/>
                <a:latin typeface="Calibri" panose="020F0502020204030204" pitchFamily="34"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lang="pl-PL" altLang="pl-PL" sz="1200" b="0" i="0" u="none" strike="noStrike" kern="0" cap="none" spc="0" normalizeH="0" baseline="0" noProof="0">
              <a:ln>
                <a:noFill/>
              </a:ln>
              <a:solidFill>
                <a:prstClr val="black"/>
              </a:solidFill>
              <a:effectLst/>
              <a:uLnTx/>
              <a:uFillTx/>
              <a:latin typeface="Calibri" panose="020F0502020204030204" pitchFamily="34" charset="0"/>
              <a:cs typeface="Arial"/>
              <a:sym typeface="Arial"/>
            </a:endParaRPr>
          </a:p>
        </p:txBody>
      </p:sp>
    </p:spTree>
    <p:extLst>
      <p:ext uri="{BB962C8B-B14F-4D97-AF65-F5344CB8AC3E}">
        <p14:creationId xmlns:p14="http://schemas.microsoft.com/office/powerpoint/2010/main" val="4041916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9933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1838" indent="-280988">
              <a:defRPr>
                <a:solidFill>
                  <a:schemeClr val="tx1"/>
                </a:solidFill>
                <a:latin typeface="Arial" panose="020B0604020202020204" pitchFamily="34" charset="0"/>
              </a:defRPr>
            </a:lvl2pPr>
            <a:lvl3pPr marL="1127125" indent="-225425">
              <a:defRPr>
                <a:solidFill>
                  <a:schemeClr val="tx1"/>
                </a:solidFill>
                <a:latin typeface="Arial" panose="020B0604020202020204" pitchFamily="34" charset="0"/>
              </a:defRPr>
            </a:lvl3pPr>
            <a:lvl4pPr marL="1577975" indent="-225425">
              <a:defRPr>
                <a:solidFill>
                  <a:schemeClr val="tx1"/>
                </a:solidFill>
                <a:latin typeface="Arial" panose="020B0604020202020204" pitchFamily="34" charset="0"/>
              </a:defRPr>
            </a:lvl4pPr>
            <a:lvl5pPr marL="2028825" indent="-225425">
              <a:defRPr>
                <a:solidFill>
                  <a:schemeClr val="tx1"/>
                </a:solidFill>
                <a:latin typeface="Arial" panose="020B0604020202020204" pitchFamily="34" charset="0"/>
              </a:defRPr>
            </a:lvl5pPr>
            <a:lvl6pPr marL="2486025" indent="-225425" eaLnBrk="0" fontAlgn="base" hangingPunct="0">
              <a:spcBef>
                <a:spcPct val="0"/>
              </a:spcBef>
              <a:spcAft>
                <a:spcPct val="0"/>
              </a:spcAft>
              <a:defRPr>
                <a:solidFill>
                  <a:schemeClr val="tx1"/>
                </a:solidFill>
                <a:latin typeface="Arial" panose="020B0604020202020204" pitchFamily="34" charset="0"/>
              </a:defRPr>
            </a:lvl6pPr>
            <a:lvl7pPr marL="2943225" indent="-225425" eaLnBrk="0" fontAlgn="base" hangingPunct="0">
              <a:spcBef>
                <a:spcPct val="0"/>
              </a:spcBef>
              <a:spcAft>
                <a:spcPct val="0"/>
              </a:spcAft>
              <a:defRPr>
                <a:solidFill>
                  <a:schemeClr val="tx1"/>
                </a:solidFill>
                <a:latin typeface="Arial" panose="020B0604020202020204" pitchFamily="34" charset="0"/>
              </a:defRPr>
            </a:lvl7pPr>
            <a:lvl8pPr marL="3400425" indent="-225425" eaLnBrk="0" fontAlgn="base" hangingPunct="0">
              <a:spcBef>
                <a:spcPct val="0"/>
              </a:spcBef>
              <a:spcAft>
                <a:spcPct val="0"/>
              </a:spcAft>
              <a:defRPr>
                <a:solidFill>
                  <a:schemeClr val="tx1"/>
                </a:solidFill>
                <a:latin typeface="Arial" panose="020B0604020202020204" pitchFamily="34" charset="0"/>
              </a:defRPr>
            </a:lvl8pPr>
            <a:lvl9pPr marL="3857625" indent="-225425" eaLnBrk="0" fontAlgn="base" hangingPunct="0">
              <a:spcBef>
                <a:spcPct val="0"/>
              </a:spcBef>
              <a:spcAft>
                <a:spcPct val="0"/>
              </a:spcAft>
              <a:defRPr>
                <a:solidFill>
                  <a:schemeClr val="tx1"/>
                </a:solidFill>
                <a:latin typeface="Arial" panose="020B0604020202020204" pitchFamily="34" charset="0"/>
              </a:defRPr>
            </a:lvl9pPr>
          </a:lstStyle>
          <a:p>
            <a:fld id="{E18D5302-63B9-42C3-AC80-93696EA4A131}" type="slidenum">
              <a:rPr lang="pl-PL" altLang="pl-PL" smtClean="0">
                <a:latin typeface="Calibri" panose="020F0502020204030204" pitchFamily="34" charset="0"/>
              </a:rPr>
              <a:pPr/>
              <a:t>65</a:t>
            </a:fld>
            <a:endParaRPr lang="pl-PL" altLang="pl-PL">
              <a:latin typeface="Calibri" panose="020F0502020204030204" pitchFamily="34" charset="0"/>
            </a:endParaRPr>
          </a:p>
        </p:txBody>
      </p:sp>
      <p:sp>
        <p:nvSpPr>
          <p:cNvPr id="18437"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extLst>
      <p:ext uri="{BB962C8B-B14F-4D97-AF65-F5344CB8AC3E}">
        <p14:creationId xmlns:p14="http://schemas.microsoft.com/office/powerpoint/2010/main" val="214757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10240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1838" indent="-280988">
              <a:defRPr>
                <a:solidFill>
                  <a:schemeClr val="tx1"/>
                </a:solidFill>
                <a:latin typeface="Arial" panose="020B0604020202020204" pitchFamily="34" charset="0"/>
              </a:defRPr>
            </a:lvl2pPr>
            <a:lvl3pPr marL="1127125" indent="-225425">
              <a:defRPr>
                <a:solidFill>
                  <a:schemeClr val="tx1"/>
                </a:solidFill>
                <a:latin typeface="Arial" panose="020B0604020202020204" pitchFamily="34" charset="0"/>
              </a:defRPr>
            </a:lvl3pPr>
            <a:lvl4pPr marL="1577975" indent="-225425">
              <a:defRPr>
                <a:solidFill>
                  <a:schemeClr val="tx1"/>
                </a:solidFill>
                <a:latin typeface="Arial" panose="020B0604020202020204" pitchFamily="34" charset="0"/>
              </a:defRPr>
            </a:lvl4pPr>
            <a:lvl5pPr marL="2028825" indent="-225425">
              <a:defRPr>
                <a:solidFill>
                  <a:schemeClr val="tx1"/>
                </a:solidFill>
                <a:latin typeface="Arial" panose="020B0604020202020204" pitchFamily="34" charset="0"/>
              </a:defRPr>
            </a:lvl5pPr>
            <a:lvl6pPr marL="2486025" indent="-225425" eaLnBrk="0" fontAlgn="base" hangingPunct="0">
              <a:spcBef>
                <a:spcPct val="0"/>
              </a:spcBef>
              <a:spcAft>
                <a:spcPct val="0"/>
              </a:spcAft>
              <a:defRPr>
                <a:solidFill>
                  <a:schemeClr val="tx1"/>
                </a:solidFill>
                <a:latin typeface="Arial" panose="020B0604020202020204" pitchFamily="34" charset="0"/>
              </a:defRPr>
            </a:lvl6pPr>
            <a:lvl7pPr marL="2943225" indent="-225425" eaLnBrk="0" fontAlgn="base" hangingPunct="0">
              <a:spcBef>
                <a:spcPct val="0"/>
              </a:spcBef>
              <a:spcAft>
                <a:spcPct val="0"/>
              </a:spcAft>
              <a:defRPr>
                <a:solidFill>
                  <a:schemeClr val="tx1"/>
                </a:solidFill>
                <a:latin typeface="Arial" panose="020B0604020202020204" pitchFamily="34" charset="0"/>
              </a:defRPr>
            </a:lvl7pPr>
            <a:lvl8pPr marL="3400425" indent="-225425" eaLnBrk="0" fontAlgn="base" hangingPunct="0">
              <a:spcBef>
                <a:spcPct val="0"/>
              </a:spcBef>
              <a:spcAft>
                <a:spcPct val="0"/>
              </a:spcAft>
              <a:defRPr>
                <a:solidFill>
                  <a:schemeClr val="tx1"/>
                </a:solidFill>
                <a:latin typeface="Arial" panose="020B0604020202020204" pitchFamily="34" charset="0"/>
              </a:defRPr>
            </a:lvl8pPr>
            <a:lvl9pPr marL="3857625" indent="-225425" eaLnBrk="0" fontAlgn="base" hangingPunct="0">
              <a:spcBef>
                <a:spcPct val="0"/>
              </a:spcBef>
              <a:spcAft>
                <a:spcPct val="0"/>
              </a:spcAft>
              <a:defRPr>
                <a:solidFill>
                  <a:schemeClr val="tx1"/>
                </a:solidFill>
                <a:latin typeface="Arial" panose="020B0604020202020204" pitchFamily="34" charset="0"/>
              </a:defRPr>
            </a:lvl9pPr>
          </a:lstStyle>
          <a:p>
            <a:fld id="{45A2892A-755E-431E-934D-59B217F2A07F}" type="slidenum">
              <a:rPr lang="pl-PL" altLang="pl-PL" smtClean="0">
                <a:latin typeface="Calibri" panose="020F0502020204030204" pitchFamily="34" charset="0"/>
              </a:rPr>
              <a:pPr/>
              <a:t>67</a:t>
            </a:fld>
            <a:endParaRPr lang="pl-PL" altLang="pl-PL">
              <a:latin typeface="Calibri" panose="020F0502020204030204" pitchFamily="34" charset="0"/>
            </a:endParaRPr>
          </a:p>
        </p:txBody>
      </p:sp>
      <p:sp>
        <p:nvSpPr>
          <p:cNvPr id="18437"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extLst>
      <p:ext uri="{BB962C8B-B14F-4D97-AF65-F5344CB8AC3E}">
        <p14:creationId xmlns:p14="http://schemas.microsoft.com/office/powerpoint/2010/main" val="4080358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10547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1838" indent="-280988">
              <a:defRPr>
                <a:solidFill>
                  <a:schemeClr val="tx1"/>
                </a:solidFill>
                <a:latin typeface="Arial" panose="020B0604020202020204" pitchFamily="34" charset="0"/>
              </a:defRPr>
            </a:lvl2pPr>
            <a:lvl3pPr marL="1127125" indent="-225425">
              <a:defRPr>
                <a:solidFill>
                  <a:schemeClr val="tx1"/>
                </a:solidFill>
                <a:latin typeface="Arial" panose="020B0604020202020204" pitchFamily="34" charset="0"/>
              </a:defRPr>
            </a:lvl3pPr>
            <a:lvl4pPr marL="1577975" indent="-225425">
              <a:defRPr>
                <a:solidFill>
                  <a:schemeClr val="tx1"/>
                </a:solidFill>
                <a:latin typeface="Arial" panose="020B0604020202020204" pitchFamily="34" charset="0"/>
              </a:defRPr>
            </a:lvl4pPr>
            <a:lvl5pPr marL="2028825" indent="-225425">
              <a:defRPr>
                <a:solidFill>
                  <a:schemeClr val="tx1"/>
                </a:solidFill>
                <a:latin typeface="Arial" panose="020B0604020202020204" pitchFamily="34" charset="0"/>
              </a:defRPr>
            </a:lvl5pPr>
            <a:lvl6pPr marL="2486025" indent="-225425" eaLnBrk="0" fontAlgn="base" hangingPunct="0">
              <a:spcBef>
                <a:spcPct val="0"/>
              </a:spcBef>
              <a:spcAft>
                <a:spcPct val="0"/>
              </a:spcAft>
              <a:defRPr>
                <a:solidFill>
                  <a:schemeClr val="tx1"/>
                </a:solidFill>
                <a:latin typeface="Arial" panose="020B0604020202020204" pitchFamily="34" charset="0"/>
              </a:defRPr>
            </a:lvl6pPr>
            <a:lvl7pPr marL="2943225" indent="-225425" eaLnBrk="0" fontAlgn="base" hangingPunct="0">
              <a:spcBef>
                <a:spcPct val="0"/>
              </a:spcBef>
              <a:spcAft>
                <a:spcPct val="0"/>
              </a:spcAft>
              <a:defRPr>
                <a:solidFill>
                  <a:schemeClr val="tx1"/>
                </a:solidFill>
                <a:latin typeface="Arial" panose="020B0604020202020204" pitchFamily="34" charset="0"/>
              </a:defRPr>
            </a:lvl7pPr>
            <a:lvl8pPr marL="3400425" indent="-225425" eaLnBrk="0" fontAlgn="base" hangingPunct="0">
              <a:spcBef>
                <a:spcPct val="0"/>
              </a:spcBef>
              <a:spcAft>
                <a:spcPct val="0"/>
              </a:spcAft>
              <a:defRPr>
                <a:solidFill>
                  <a:schemeClr val="tx1"/>
                </a:solidFill>
                <a:latin typeface="Arial" panose="020B0604020202020204" pitchFamily="34" charset="0"/>
              </a:defRPr>
            </a:lvl8pPr>
            <a:lvl9pPr marL="3857625" indent="-225425" eaLnBrk="0" fontAlgn="base" hangingPunct="0">
              <a:spcBef>
                <a:spcPct val="0"/>
              </a:spcBef>
              <a:spcAft>
                <a:spcPct val="0"/>
              </a:spcAft>
              <a:defRPr>
                <a:solidFill>
                  <a:schemeClr val="tx1"/>
                </a:solidFill>
                <a:latin typeface="Arial" panose="020B0604020202020204" pitchFamily="34" charset="0"/>
              </a:defRPr>
            </a:lvl9pPr>
          </a:lstStyle>
          <a:p>
            <a:fld id="{0ABDC09C-D3D5-4254-9135-A0551968E375}" type="slidenum">
              <a:rPr lang="pl-PL" altLang="pl-PL" smtClean="0">
                <a:latin typeface="Calibri" panose="020F0502020204030204" pitchFamily="34" charset="0"/>
              </a:rPr>
              <a:pPr/>
              <a:t>69</a:t>
            </a:fld>
            <a:endParaRPr lang="pl-PL" altLang="pl-PL">
              <a:latin typeface="Calibri" panose="020F0502020204030204" pitchFamily="34" charset="0"/>
            </a:endParaRPr>
          </a:p>
        </p:txBody>
      </p:sp>
      <p:sp>
        <p:nvSpPr>
          <p:cNvPr id="18437"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extLst>
      <p:ext uri="{BB962C8B-B14F-4D97-AF65-F5344CB8AC3E}">
        <p14:creationId xmlns:p14="http://schemas.microsoft.com/office/powerpoint/2010/main" val="2931774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877033"/>
            <a:ext cx="1299300" cy="577200"/>
          </a:xfrm>
          <a:prstGeom prst="triangle">
            <a:avLst>
              <a:gd name="adj" fmla="val 32425"/>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11" name="Google Shape;11;p2"/>
          <p:cNvGrpSpPr/>
          <p:nvPr/>
        </p:nvGrpSpPr>
        <p:grpSpPr>
          <a:xfrm>
            <a:off x="1" y="-9451"/>
            <a:ext cx="8661398" cy="6867451"/>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14" name="Google Shape;14;p2"/>
          <p:cNvGrpSpPr/>
          <p:nvPr/>
        </p:nvGrpSpPr>
        <p:grpSpPr>
          <a:xfrm rot="10800000" flipH="1">
            <a:off x="2" y="1454351"/>
            <a:ext cx="8847502" cy="3949300"/>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17" name="Google Shape;17;p2"/>
          <p:cNvGrpSpPr/>
          <p:nvPr/>
        </p:nvGrpSpPr>
        <p:grpSpPr>
          <a:xfrm>
            <a:off x="3677237" y="5704465"/>
            <a:ext cx="5480829" cy="577328"/>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2" name="Google Shape;22;p2"/>
          <p:cNvSpPr txBox="1">
            <a:spLocks noGrp="1"/>
          </p:cNvSpPr>
          <p:nvPr>
            <p:ph type="ctrTitle"/>
          </p:nvPr>
        </p:nvSpPr>
        <p:spPr>
          <a:xfrm>
            <a:off x="685800" y="1454333"/>
            <a:ext cx="5367900" cy="3949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r>
              <a:rPr lang="pl-PL"/>
              <a:t>Kliknij, aby edytować styl</a:t>
            </a:r>
            <a:endParaRPr/>
          </a:p>
        </p:txBody>
      </p:sp>
    </p:spTree>
    <p:extLst>
      <p:ext uri="{BB962C8B-B14F-4D97-AF65-F5344CB8AC3E}">
        <p14:creationId xmlns:p14="http://schemas.microsoft.com/office/powerpoint/2010/main" val="887037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Pusty">
    <p:spTree>
      <p:nvGrpSpPr>
        <p:cNvPr id="1" name=""/>
        <p:cNvGrpSpPr/>
        <p:nvPr/>
      </p:nvGrpSpPr>
      <p:grpSpPr>
        <a:xfrm>
          <a:off x="0" y="0"/>
          <a:ext cx="0" cy="0"/>
          <a:chOff x="0" y="0"/>
          <a:chExt cx="0" cy="0"/>
        </a:xfrm>
      </p:grpSpPr>
      <p:sp>
        <p:nvSpPr>
          <p:cNvPr id="22" name="Symbol zastępczy zawartości 21"/>
          <p:cNvSpPr>
            <a:spLocks noGrp="1"/>
          </p:cNvSpPr>
          <p:nvPr>
            <p:ph sz="quarter" idx="10"/>
          </p:nvPr>
        </p:nvSpPr>
        <p:spPr>
          <a:xfrm>
            <a:off x="2006600" y="458670"/>
            <a:ext cx="6660000" cy="5670000"/>
          </a:xfrm>
        </p:spPr>
        <p:txBody>
          <a:bodyPr lIns="180000">
            <a:normAutofit/>
          </a:bodyPr>
          <a:lstStyle>
            <a:lvl1pPr>
              <a:defRPr sz="1600"/>
            </a:lvl1pPr>
            <a:lvl2pPr>
              <a:defRPr sz="1600"/>
            </a:lvl2pPr>
            <a:lvl3pPr>
              <a:defRPr sz="16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2277078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894393"/>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5963632"/>
            <a:ext cx="2202830" cy="894393"/>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86772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Tree>
    <p:extLst>
      <p:ext uri="{BB962C8B-B14F-4D97-AF65-F5344CB8AC3E}">
        <p14:creationId xmlns:p14="http://schemas.microsoft.com/office/powerpoint/2010/main" val="2586794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947699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ytuł i zawartość">
    <p:spTree>
      <p:nvGrpSpPr>
        <p:cNvPr id="1" name=""/>
        <p:cNvGrpSpPr/>
        <p:nvPr/>
      </p:nvGrpSpPr>
      <p:grpSpPr>
        <a:xfrm>
          <a:off x="0" y="0"/>
          <a:ext cx="0" cy="0"/>
          <a:chOff x="0" y="0"/>
          <a:chExt cx="0" cy="0"/>
        </a:xfrm>
      </p:grpSpPr>
      <p:sp>
        <p:nvSpPr>
          <p:cNvPr id="4" name="Freeform 8"/>
          <p:cNvSpPr>
            <a:spLocks noChangeAspect="1" noEditPoints="1"/>
          </p:cNvSpPr>
          <p:nvPr/>
        </p:nvSpPr>
        <p:spPr bwMode="auto">
          <a:xfrm>
            <a:off x="5489575" y="0"/>
            <a:ext cx="3394075" cy="6858000"/>
          </a:xfrm>
          <a:custGeom>
            <a:avLst/>
            <a:gdLst>
              <a:gd name="T0" fmla="*/ 2147483646 w 2409"/>
              <a:gd name="T1" fmla="*/ 2147483646 h 4865"/>
              <a:gd name="T2" fmla="*/ 2147483646 w 2409"/>
              <a:gd name="T3" fmla="*/ 2147483646 h 4865"/>
              <a:gd name="T4" fmla="*/ 2147483646 w 2409"/>
              <a:gd name="T5" fmla="*/ 2147483646 h 4865"/>
              <a:gd name="T6" fmla="*/ 2147483646 w 2409"/>
              <a:gd name="T7" fmla="*/ 2147483646 h 4865"/>
              <a:gd name="T8" fmla="*/ 2147483646 w 2409"/>
              <a:gd name="T9" fmla="*/ 2147483646 h 4865"/>
              <a:gd name="T10" fmla="*/ 2147483646 w 2409"/>
              <a:gd name="T11" fmla="*/ 2147483646 h 4865"/>
              <a:gd name="T12" fmla="*/ 2147483646 w 2409"/>
              <a:gd name="T13" fmla="*/ 2147483646 h 4865"/>
              <a:gd name="T14" fmla="*/ 2147483646 w 2409"/>
              <a:gd name="T15" fmla="*/ 2147483646 h 4865"/>
              <a:gd name="T16" fmla="*/ 2147483646 w 2409"/>
              <a:gd name="T17" fmla="*/ 2147483646 h 4865"/>
              <a:gd name="T18" fmla="*/ 2147483646 w 2409"/>
              <a:gd name="T19" fmla="*/ 2147483646 h 4865"/>
              <a:gd name="T20" fmla="*/ 2147483646 w 2409"/>
              <a:gd name="T21" fmla="*/ 2147483646 h 4865"/>
              <a:gd name="T22" fmla="*/ 2147483646 w 2409"/>
              <a:gd name="T23" fmla="*/ 2147483646 h 4865"/>
              <a:gd name="T24" fmla="*/ 2147483646 w 2409"/>
              <a:gd name="T25" fmla="*/ 2147483646 h 4865"/>
              <a:gd name="T26" fmla="*/ 2147483646 w 2409"/>
              <a:gd name="T27" fmla="*/ 2147483646 h 4865"/>
              <a:gd name="T28" fmla="*/ 2147483646 w 2409"/>
              <a:gd name="T29" fmla="*/ 2147483646 h 4865"/>
              <a:gd name="T30" fmla="*/ 2147483646 w 2409"/>
              <a:gd name="T31" fmla="*/ 2147483646 h 4865"/>
              <a:gd name="T32" fmla="*/ 2147483646 w 2409"/>
              <a:gd name="T33" fmla="*/ 2147483646 h 4865"/>
              <a:gd name="T34" fmla="*/ 2147483646 w 2409"/>
              <a:gd name="T35" fmla="*/ 2147483646 h 4865"/>
              <a:gd name="T36" fmla="*/ 2147483646 w 2409"/>
              <a:gd name="T37" fmla="*/ 2147483646 h 4865"/>
              <a:gd name="T38" fmla="*/ 2147483646 w 2409"/>
              <a:gd name="T39" fmla="*/ 2147483646 h 4865"/>
              <a:gd name="T40" fmla="*/ 2147483646 w 2409"/>
              <a:gd name="T41" fmla="*/ 2147483646 h 4865"/>
              <a:gd name="T42" fmla="*/ 2147483646 w 2409"/>
              <a:gd name="T43" fmla="*/ 2147483646 h 4865"/>
              <a:gd name="T44" fmla="*/ 2147483646 w 2409"/>
              <a:gd name="T45" fmla="*/ 2147483646 h 4865"/>
              <a:gd name="T46" fmla="*/ 2147483646 w 2409"/>
              <a:gd name="T47" fmla="*/ 2147483646 h 4865"/>
              <a:gd name="T48" fmla="*/ 2147483646 w 2409"/>
              <a:gd name="T49" fmla="*/ 2147483646 h 4865"/>
              <a:gd name="T50" fmla="*/ 2147483646 w 2409"/>
              <a:gd name="T51" fmla="*/ 2147483646 h 4865"/>
              <a:gd name="T52" fmla="*/ 2147483646 w 2409"/>
              <a:gd name="T53" fmla="*/ 2147483646 h 4865"/>
              <a:gd name="T54" fmla="*/ 2147483646 w 2409"/>
              <a:gd name="T55" fmla="*/ 2147483646 h 4865"/>
              <a:gd name="T56" fmla="*/ 2147483646 w 2409"/>
              <a:gd name="T57" fmla="*/ 2147483646 h 4865"/>
              <a:gd name="T58" fmla="*/ 2147483646 w 2409"/>
              <a:gd name="T59" fmla="*/ 2147483646 h 4865"/>
              <a:gd name="T60" fmla="*/ 2147483646 w 2409"/>
              <a:gd name="T61" fmla="*/ 2147483646 h 4865"/>
              <a:gd name="T62" fmla="*/ 2147483646 w 2409"/>
              <a:gd name="T63" fmla="*/ 2147483646 h 4865"/>
              <a:gd name="T64" fmla="*/ 2147483646 w 2409"/>
              <a:gd name="T65" fmla="*/ 2147483646 h 4865"/>
              <a:gd name="T66" fmla="*/ 2147483646 w 2409"/>
              <a:gd name="T67" fmla="*/ 2147483646 h 4865"/>
              <a:gd name="T68" fmla="*/ 2147483646 w 2409"/>
              <a:gd name="T69" fmla="*/ 2147483646 h 4865"/>
              <a:gd name="T70" fmla="*/ 2147483646 w 2409"/>
              <a:gd name="T71" fmla="*/ 2147483646 h 4865"/>
              <a:gd name="T72" fmla="*/ 2147483646 w 2409"/>
              <a:gd name="T73" fmla="*/ 2147483646 h 4865"/>
              <a:gd name="T74" fmla="*/ 2147483646 w 2409"/>
              <a:gd name="T75" fmla="*/ 2147483646 h 4865"/>
              <a:gd name="T76" fmla="*/ 2147483646 w 2409"/>
              <a:gd name="T77" fmla="*/ 2147483646 h 4865"/>
              <a:gd name="T78" fmla="*/ 2147483646 w 2409"/>
              <a:gd name="T79" fmla="*/ 2147483646 h 4865"/>
              <a:gd name="T80" fmla="*/ 2147483646 w 2409"/>
              <a:gd name="T81" fmla="*/ 2147483646 h 4865"/>
              <a:gd name="T82" fmla="*/ 2147483646 w 2409"/>
              <a:gd name="T83" fmla="*/ 2147483646 h 4865"/>
              <a:gd name="T84" fmla="*/ 2147483646 w 2409"/>
              <a:gd name="T85" fmla="*/ 2147483646 h 4865"/>
              <a:gd name="T86" fmla="*/ 2147483646 w 2409"/>
              <a:gd name="T87" fmla="*/ 2147483646 h 4865"/>
              <a:gd name="T88" fmla="*/ 2147483646 w 2409"/>
              <a:gd name="T89" fmla="*/ 2147483646 h 4865"/>
              <a:gd name="T90" fmla="*/ 2147483646 w 2409"/>
              <a:gd name="T91" fmla="*/ 2147483646 h 4865"/>
              <a:gd name="T92" fmla="*/ 2147483646 w 2409"/>
              <a:gd name="T93" fmla="*/ 2147483646 h 4865"/>
              <a:gd name="T94" fmla="*/ 2147483646 w 2409"/>
              <a:gd name="T95" fmla="*/ 2147483646 h 4865"/>
              <a:gd name="T96" fmla="*/ 2147483646 w 2409"/>
              <a:gd name="T97" fmla="*/ 2147483646 h 4865"/>
              <a:gd name="T98" fmla="*/ 2147483646 w 2409"/>
              <a:gd name="T99" fmla="*/ 2147483646 h 4865"/>
              <a:gd name="T100" fmla="*/ 2147483646 w 2409"/>
              <a:gd name="T101" fmla="*/ 2147483646 h 4865"/>
              <a:gd name="T102" fmla="*/ 2147483646 w 2409"/>
              <a:gd name="T103" fmla="*/ 2147483646 h 4865"/>
              <a:gd name="T104" fmla="*/ 2147483646 w 2409"/>
              <a:gd name="T105" fmla="*/ 2147483646 h 4865"/>
              <a:gd name="T106" fmla="*/ 2147483646 w 2409"/>
              <a:gd name="T107" fmla="*/ 2147483646 h 4865"/>
              <a:gd name="T108" fmla="*/ 2147483646 w 2409"/>
              <a:gd name="T109" fmla="*/ 2147483646 h 4865"/>
              <a:gd name="T110" fmla="*/ 2147483646 w 2409"/>
              <a:gd name="T111" fmla="*/ 2147483646 h 4865"/>
              <a:gd name="T112" fmla="*/ 2147483646 w 2409"/>
              <a:gd name="T113" fmla="*/ 2147483646 h 4865"/>
              <a:gd name="T114" fmla="*/ 2147483646 w 2409"/>
              <a:gd name="T115" fmla="*/ 2147483646 h 4865"/>
              <a:gd name="T116" fmla="*/ 2147483646 w 2409"/>
              <a:gd name="T117" fmla="*/ 2147483646 h 4865"/>
              <a:gd name="T118" fmla="*/ 2147483646 w 2409"/>
              <a:gd name="T119" fmla="*/ 2147483646 h 4865"/>
              <a:gd name="T120" fmla="*/ 2147483646 w 2409"/>
              <a:gd name="T121" fmla="*/ 2147483646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pl-PL"/>
          </a:p>
        </p:txBody>
      </p:sp>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pl-PL"/>
              <a:t>Kliknij, aby edytować styl</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3"/>
          <p:cNvSpPr>
            <a:spLocks noGrp="1"/>
          </p:cNvSpPr>
          <p:nvPr>
            <p:ph type="dt" sz="half" idx="14"/>
          </p:nvPr>
        </p:nvSpPr>
        <p:spPr/>
        <p:txBody>
          <a:bodyPr/>
          <a:lstStyle>
            <a:lvl1pPr eaLnBrk="0" hangingPunct="0">
              <a:defRPr>
                <a:solidFill>
                  <a:srgbClr val="48231E"/>
                </a:solidFill>
                <a:latin typeface="Arial" panose="020B0604020202020204" pitchFamily="34" charset="0"/>
              </a:defRPr>
            </a:lvl1pPr>
          </a:lstStyle>
          <a:p>
            <a:pPr>
              <a:defRPr/>
            </a:pPr>
            <a:endParaRPr lang="pl-PL" dirty="0"/>
          </a:p>
        </p:txBody>
      </p:sp>
      <p:sp>
        <p:nvSpPr>
          <p:cNvPr id="6" name="Footer Placeholder 4"/>
          <p:cNvSpPr>
            <a:spLocks noGrp="1"/>
          </p:cNvSpPr>
          <p:nvPr>
            <p:ph type="ftr" sz="quarter" idx="15"/>
          </p:nvPr>
        </p:nvSpPr>
        <p:spPr/>
        <p:txBody>
          <a:bodyPr/>
          <a:lstStyle>
            <a:lvl1pPr eaLnBrk="0" hangingPunct="0">
              <a:defRPr>
                <a:solidFill>
                  <a:srgbClr val="48231E"/>
                </a:solidFill>
                <a:latin typeface="Arial" panose="020B0604020202020204" pitchFamily="34" charset="0"/>
              </a:defRPr>
            </a:lvl1pPr>
          </a:lstStyle>
          <a:p>
            <a:pPr>
              <a:defRPr/>
            </a:pPr>
            <a:endParaRPr lang="pl-PL"/>
          </a:p>
        </p:txBody>
      </p:sp>
      <p:sp>
        <p:nvSpPr>
          <p:cNvPr id="7" name="Slide Number Placeholder 5"/>
          <p:cNvSpPr>
            <a:spLocks noGrp="1"/>
          </p:cNvSpPr>
          <p:nvPr>
            <p:ph type="sldNum" sz="quarter" idx="16"/>
          </p:nvPr>
        </p:nvSpPr>
        <p:spPr/>
        <p:txBody>
          <a:bodyPr/>
          <a:lstStyle>
            <a:lvl1pPr eaLnBrk="0" hangingPunct="0">
              <a:defRPr>
                <a:solidFill>
                  <a:srgbClr val="48231E"/>
                </a:solidFill>
                <a:latin typeface="Arial" panose="020B0604020202020204" pitchFamily="34" charset="0"/>
              </a:defRPr>
            </a:lvl1pPr>
          </a:lstStyle>
          <a:p>
            <a:pPr>
              <a:defRPr/>
            </a:pPr>
            <a:fld id="{5CCBC82E-19AB-4354-BB8F-5C7A79A4F21B}" type="slidenum">
              <a:rPr lang="pl-PL"/>
              <a:pPr>
                <a:defRPr/>
              </a:pPr>
              <a:t>‹#›</a:t>
            </a:fld>
            <a:endParaRPr lang="pl-PL" dirty="0"/>
          </a:p>
        </p:txBody>
      </p:sp>
    </p:spTree>
    <p:extLst>
      <p:ext uri="{BB962C8B-B14F-4D97-AF65-F5344CB8AC3E}">
        <p14:creationId xmlns:p14="http://schemas.microsoft.com/office/powerpoint/2010/main" val="3000771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ylko tytuł">
    <p:bg>
      <p:bgPr>
        <a:solidFill>
          <a:schemeClr val="accent1"/>
        </a:solidFill>
        <a:effectLst/>
      </p:bgPr>
    </p:bg>
    <p:spTree>
      <p:nvGrpSpPr>
        <p:cNvPr id="1" name=""/>
        <p:cNvGrpSpPr/>
        <p:nvPr/>
      </p:nvGrpSpPr>
      <p:grpSpPr>
        <a:xfrm>
          <a:off x="0" y="0"/>
          <a:ext cx="0" cy="0"/>
          <a:chOff x="0" y="0"/>
          <a:chExt cx="0" cy="0"/>
        </a:xfrm>
      </p:grpSpPr>
      <p:sp>
        <p:nvSpPr>
          <p:cNvPr id="3" name="Trójkąt prostokątny 12"/>
          <p:cNvSpPr/>
          <p:nvPr/>
        </p:nvSpPr>
        <p:spPr>
          <a:xfrm rot="10800000">
            <a:off x="1042988" y="-11113"/>
            <a:ext cx="8105775" cy="6869113"/>
          </a:xfrm>
          <a:custGeom>
            <a:avLst/>
            <a:gdLst>
              <a:gd name="connsiteX0" fmla="*/ 0 w 8100392"/>
              <a:gd name="connsiteY0" fmla="*/ 7256580 h 7256580"/>
              <a:gd name="connsiteX1" fmla="*/ 0 w 8100392"/>
              <a:gd name="connsiteY1" fmla="*/ 0 h 7256580"/>
              <a:gd name="connsiteX2" fmla="*/ 8100392 w 8100392"/>
              <a:gd name="connsiteY2" fmla="*/ 7256580 h 7256580"/>
              <a:gd name="connsiteX3" fmla="*/ 0 w 8100392"/>
              <a:gd name="connsiteY3" fmla="*/ 7256580 h 7256580"/>
              <a:gd name="connsiteX0" fmla="*/ 0 w 8100392"/>
              <a:gd name="connsiteY0" fmla="*/ 7256580 h 7256580"/>
              <a:gd name="connsiteX1" fmla="*/ 0 w 8100392"/>
              <a:gd name="connsiteY1" fmla="*/ 0 h 7256580"/>
              <a:gd name="connsiteX2" fmla="*/ 414867 w 8100392"/>
              <a:gd name="connsiteY2" fmla="*/ 387423 h 7256580"/>
              <a:gd name="connsiteX3" fmla="*/ 8100392 w 8100392"/>
              <a:gd name="connsiteY3" fmla="*/ 7256580 h 7256580"/>
              <a:gd name="connsiteX4" fmla="*/ 0 w 8100392"/>
              <a:gd name="connsiteY4" fmla="*/ 7256580 h 7256580"/>
              <a:gd name="connsiteX0" fmla="*/ 0 w 8100392"/>
              <a:gd name="connsiteY0" fmla="*/ 6869157 h 6869157"/>
              <a:gd name="connsiteX1" fmla="*/ 2381 w 8100392"/>
              <a:gd name="connsiteY1" fmla="*/ 721 h 6869157"/>
              <a:gd name="connsiteX2" fmla="*/ 414867 w 8100392"/>
              <a:gd name="connsiteY2" fmla="*/ 0 h 6869157"/>
              <a:gd name="connsiteX3" fmla="*/ 8100392 w 8100392"/>
              <a:gd name="connsiteY3" fmla="*/ 6869157 h 6869157"/>
              <a:gd name="connsiteX4" fmla="*/ 0 w 8100392"/>
              <a:gd name="connsiteY4" fmla="*/ 6869157 h 6869157"/>
              <a:gd name="connsiteX0" fmla="*/ 4831 w 8105223"/>
              <a:gd name="connsiteY0" fmla="*/ 6869157 h 6869157"/>
              <a:gd name="connsiteX1" fmla="*/ 68 w 8105223"/>
              <a:gd name="connsiteY1" fmla="*/ 721 h 6869157"/>
              <a:gd name="connsiteX2" fmla="*/ 419698 w 8105223"/>
              <a:gd name="connsiteY2" fmla="*/ 0 h 6869157"/>
              <a:gd name="connsiteX3" fmla="*/ 8105223 w 8105223"/>
              <a:gd name="connsiteY3" fmla="*/ 6869157 h 6869157"/>
              <a:gd name="connsiteX4" fmla="*/ 4831 w 8105223"/>
              <a:gd name="connsiteY4" fmla="*/ 6869157 h 686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5223" h="6869157">
                <a:moveTo>
                  <a:pt x="4831" y="6869157"/>
                </a:moveTo>
                <a:cubicBezTo>
                  <a:pt x="5625" y="4579678"/>
                  <a:pt x="-726" y="2290200"/>
                  <a:pt x="68" y="721"/>
                </a:cubicBezTo>
                <a:lnTo>
                  <a:pt x="419698" y="0"/>
                </a:lnTo>
                <a:lnTo>
                  <a:pt x="8105223" y="6869157"/>
                </a:lnTo>
                <a:lnTo>
                  <a:pt x="4831" y="6869157"/>
                </a:lnTo>
                <a:close/>
              </a:path>
            </a:pathLst>
          </a:custGeom>
          <a:solidFill>
            <a:srgbClr val="9D03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dirty="0">
              <a:solidFill>
                <a:srgbClr val="58595B"/>
              </a:solidFill>
            </a:endParaRP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8588" y="3162300"/>
            <a:ext cx="1266825" cy="533400"/>
          </a:xfrm>
          <a:prstGeom prst="rect">
            <a:avLst/>
          </a:prstGeom>
          <a:solidFill>
            <a:schemeClr val="bg2"/>
          </a:solidFill>
          <a:ln w="203200" cap="sq">
            <a:solidFill>
              <a:schemeClr val="tx2"/>
            </a:solidFill>
            <a:miter lim="800000"/>
            <a:headEnd/>
            <a:tailEnd/>
          </a:ln>
        </p:spPr>
      </p:pic>
      <p:sp>
        <p:nvSpPr>
          <p:cNvPr id="11" name="Symbol zastępczy tekstu 10"/>
          <p:cNvSpPr>
            <a:spLocks noGrp="1"/>
          </p:cNvSpPr>
          <p:nvPr>
            <p:ph type="body" sz="quarter" idx="10"/>
          </p:nvPr>
        </p:nvSpPr>
        <p:spPr>
          <a:xfrm>
            <a:off x="0" y="0"/>
            <a:ext cx="9148763" cy="6858000"/>
          </a:xfrm>
        </p:spPr>
        <p:txBody>
          <a:bodyPr lIns="540000" tIns="540000" rIns="540000" bIns="540000" anchor="ctr">
            <a:normAutofit/>
          </a:bodyPr>
          <a:lstStyle>
            <a:lvl1pPr marL="0" indent="0">
              <a:spcBef>
                <a:spcPts val="0"/>
              </a:spcBef>
              <a:buNone/>
              <a:defRPr sz="1600" b="1">
                <a:solidFill>
                  <a:srgbClr val="9D032A"/>
                </a:solidFill>
                <a:latin typeface="Neo Sans Pro" pitchFamily="34" charset="0"/>
              </a:defRPr>
            </a:lvl1pPr>
            <a:lvl2pPr marL="0" indent="0" algn="l">
              <a:spcBef>
                <a:spcPts val="0"/>
              </a:spcBef>
              <a:buNone/>
              <a:defRPr sz="1400" baseline="0">
                <a:solidFill>
                  <a:srgbClr val="9D032A"/>
                </a:solidFill>
                <a:latin typeface="Neo Sans Pro" pitchFamily="34" charset="0"/>
              </a:defRPr>
            </a:lvl2pPr>
          </a:lstStyle>
          <a:p>
            <a:pPr lvl="0"/>
            <a:r>
              <a:rPr lang="pl-PL"/>
              <a:t>Kliknij, aby edytować style wzorca tekstu</a:t>
            </a:r>
          </a:p>
          <a:p>
            <a:pPr lvl="1"/>
            <a:r>
              <a:rPr lang="pl-PL"/>
              <a:t>Drugi poziom</a:t>
            </a:r>
          </a:p>
        </p:txBody>
      </p:sp>
    </p:spTree>
    <p:extLst>
      <p:ext uri="{BB962C8B-B14F-4D97-AF65-F5344CB8AC3E}">
        <p14:creationId xmlns:p14="http://schemas.microsoft.com/office/powerpoint/2010/main" val="4094903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24" name="Google Shape;24;p3"/>
          <p:cNvSpPr/>
          <p:nvPr/>
        </p:nvSpPr>
        <p:spPr>
          <a:xfrm>
            <a:off x="5697214" y="3514025"/>
            <a:ext cx="889200" cy="395200"/>
          </a:xfrm>
          <a:prstGeom prst="triangle">
            <a:avLst>
              <a:gd name="adj" fmla="val 32425"/>
            </a:avLst>
          </a:prstGeom>
          <a:solidFill>
            <a:srgbClr val="26324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25" name="Google Shape;25;p3"/>
          <p:cNvGrpSpPr/>
          <p:nvPr/>
        </p:nvGrpSpPr>
        <p:grpSpPr>
          <a:xfrm>
            <a:off x="1" y="-9451"/>
            <a:ext cx="8661398" cy="6867451"/>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28" name="Google Shape;28;p3"/>
          <p:cNvGrpSpPr/>
          <p:nvPr/>
        </p:nvGrpSpPr>
        <p:grpSpPr>
          <a:xfrm rot="10800000" flipH="1">
            <a:off x="-1" y="3899768"/>
            <a:ext cx="6589087" cy="2703024"/>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31" name="Google Shape;31;p3"/>
          <p:cNvGrpSpPr/>
          <p:nvPr/>
        </p:nvGrpSpPr>
        <p:grpSpPr>
          <a:xfrm>
            <a:off x="6946843" y="5963633"/>
            <a:ext cx="2202830" cy="894393"/>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9" name="Google Shape;39;p3"/>
          <p:cNvSpPr txBox="1">
            <a:spLocks noGrp="1"/>
          </p:cNvSpPr>
          <p:nvPr>
            <p:ph type="ctrTitle"/>
          </p:nvPr>
        </p:nvSpPr>
        <p:spPr>
          <a:xfrm>
            <a:off x="463525" y="3828197"/>
            <a:ext cx="40944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pl-PL"/>
              <a:t>Kliknij, aby edytować styl</a:t>
            </a:r>
            <a:endParaRPr/>
          </a:p>
        </p:txBody>
      </p:sp>
      <p:sp>
        <p:nvSpPr>
          <p:cNvPr id="40" name="Google Shape;40;p3"/>
          <p:cNvSpPr txBox="1">
            <a:spLocks noGrp="1"/>
          </p:cNvSpPr>
          <p:nvPr>
            <p:ph type="subTitle" idx="1"/>
          </p:nvPr>
        </p:nvSpPr>
        <p:spPr>
          <a:xfrm>
            <a:off x="463525" y="5300599"/>
            <a:ext cx="40944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667">
                <a:solidFill>
                  <a:schemeClr val="accent5"/>
                </a:solidFill>
              </a:defRPr>
            </a:lvl1pPr>
            <a:lvl2pPr lvl="1" rtl="0">
              <a:spcBef>
                <a:spcPts val="1333"/>
              </a:spcBef>
              <a:spcAft>
                <a:spcPts val="0"/>
              </a:spcAft>
              <a:buClr>
                <a:schemeClr val="accent5"/>
              </a:buClr>
              <a:buSzPts val="2000"/>
              <a:buNone/>
              <a:defRPr sz="2667">
                <a:solidFill>
                  <a:schemeClr val="accent5"/>
                </a:solidFill>
              </a:defRPr>
            </a:lvl2pPr>
            <a:lvl3pPr lvl="2" rtl="0">
              <a:spcBef>
                <a:spcPts val="1333"/>
              </a:spcBef>
              <a:spcAft>
                <a:spcPts val="0"/>
              </a:spcAft>
              <a:buClr>
                <a:schemeClr val="accent5"/>
              </a:buClr>
              <a:buSzPts val="2000"/>
              <a:buNone/>
              <a:defRPr sz="2667">
                <a:solidFill>
                  <a:schemeClr val="accent5"/>
                </a:solidFill>
              </a:defRPr>
            </a:lvl3pPr>
            <a:lvl4pPr lvl="3" rtl="0">
              <a:spcBef>
                <a:spcPts val="1333"/>
              </a:spcBef>
              <a:spcAft>
                <a:spcPts val="0"/>
              </a:spcAft>
              <a:buClr>
                <a:schemeClr val="accent5"/>
              </a:buClr>
              <a:buSzPts val="2000"/>
              <a:buNone/>
              <a:defRPr sz="2667">
                <a:solidFill>
                  <a:schemeClr val="accent5"/>
                </a:solidFill>
              </a:defRPr>
            </a:lvl4pPr>
            <a:lvl5pPr lvl="4" rtl="0">
              <a:spcBef>
                <a:spcPts val="1333"/>
              </a:spcBef>
              <a:spcAft>
                <a:spcPts val="0"/>
              </a:spcAft>
              <a:buClr>
                <a:schemeClr val="accent5"/>
              </a:buClr>
              <a:buSzPts val="2000"/>
              <a:buNone/>
              <a:defRPr sz="2667">
                <a:solidFill>
                  <a:schemeClr val="accent5"/>
                </a:solidFill>
              </a:defRPr>
            </a:lvl5pPr>
            <a:lvl6pPr lvl="5" rtl="0">
              <a:spcBef>
                <a:spcPts val="1333"/>
              </a:spcBef>
              <a:spcAft>
                <a:spcPts val="0"/>
              </a:spcAft>
              <a:buClr>
                <a:schemeClr val="accent5"/>
              </a:buClr>
              <a:buSzPts val="2000"/>
              <a:buNone/>
              <a:defRPr sz="2667">
                <a:solidFill>
                  <a:schemeClr val="accent5"/>
                </a:solidFill>
              </a:defRPr>
            </a:lvl6pPr>
            <a:lvl7pPr lvl="6" rtl="0">
              <a:spcBef>
                <a:spcPts val="1333"/>
              </a:spcBef>
              <a:spcAft>
                <a:spcPts val="0"/>
              </a:spcAft>
              <a:buClr>
                <a:schemeClr val="accent5"/>
              </a:buClr>
              <a:buSzPts val="2000"/>
              <a:buNone/>
              <a:defRPr sz="2667">
                <a:solidFill>
                  <a:schemeClr val="accent5"/>
                </a:solidFill>
              </a:defRPr>
            </a:lvl7pPr>
            <a:lvl8pPr lvl="7" rtl="0">
              <a:spcBef>
                <a:spcPts val="1333"/>
              </a:spcBef>
              <a:spcAft>
                <a:spcPts val="0"/>
              </a:spcAft>
              <a:buClr>
                <a:schemeClr val="accent5"/>
              </a:buClr>
              <a:buSzPts val="2000"/>
              <a:buNone/>
              <a:defRPr sz="2667">
                <a:solidFill>
                  <a:schemeClr val="accent5"/>
                </a:solidFill>
              </a:defRPr>
            </a:lvl8pPr>
            <a:lvl9pPr lvl="8" rtl="0">
              <a:spcBef>
                <a:spcPts val="1333"/>
              </a:spcBef>
              <a:spcAft>
                <a:spcPts val="1333"/>
              </a:spcAft>
              <a:buClr>
                <a:schemeClr val="accent5"/>
              </a:buClr>
              <a:buSzPts val="2000"/>
              <a:buNone/>
              <a:defRPr sz="2667">
                <a:solidFill>
                  <a:schemeClr val="accent5"/>
                </a:solidFill>
              </a:defRPr>
            </a:lvl9pPr>
          </a:lstStyle>
          <a:p>
            <a:r>
              <a:rPr lang="pl-PL"/>
              <a:t>Kliknij, aby edytować styl wzorca podtytułu</a:t>
            </a:r>
            <a:endParaRPr/>
          </a:p>
        </p:txBody>
      </p:sp>
      <p:sp>
        <p:nvSpPr>
          <p:cNvPr id="41" name="Google Shape;41;p3"/>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AD84A18-9CD5-4651-9EFB-5D7BAC229282}" type="slidenum">
              <a:rPr lang="pl-PL" smtClean="0"/>
              <a:t>‹#›</a:t>
            </a:fld>
            <a:endParaRPr lang="pl-PL"/>
          </a:p>
        </p:txBody>
      </p:sp>
    </p:spTree>
    <p:extLst>
      <p:ext uri="{BB962C8B-B14F-4D97-AF65-F5344CB8AC3E}">
        <p14:creationId xmlns:p14="http://schemas.microsoft.com/office/powerpoint/2010/main" val="1212619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
        <p:cNvGrpSpPr/>
        <p:nvPr/>
      </p:nvGrpSpPr>
      <p:grpSpPr>
        <a:xfrm>
          <a:off x="0" y="0"/>
          <a:ext cx="0" cy="0"/>
          <a:chOff x="0" y="0"/>
          <a:chExt cx="0" cy="0"/>
        </a:xfrm>
      </p:grpSpPr>
      <p:grpSp>
        <p:nvGrpSpPr>
          <p:cNvPr id="43" name="Google Shape;43;p4"/>
          <p:cNvGrpSpPr/>
          <p:nvPr/>
        </p:nvGrpSpPr>
        <p:grpSpPr>
          <a:xfrm>
            <a:off x="6946843" y="5963633"/>
            <a:ext cx="2202830" cy="894393"/>
            <a:chOff x="5575242" y="4472723"/>
            <a:chExt cx="2202830" cy="670795"/>
          </a:xfrm>
        </p:grpSpPr>
        <p:sp>
          <p:nvSpPr>
            <p:cNvPr id="44" name="Google Shape;44;p4"/>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 name="Google Shape;45;p4"/>
            <p:cNvGrpSpPr/>
            <p:nvPr/>
          </p:nvGrpSpPr>
          <p:grpSpPr>
            <a:xfrm flipH="1">
              <a:off x="5734850" y="4472723"/>
              <a:ext cx="2040837" cy="670795"/>
              <a:chOff x="1297954" y="330075"/>
              <a:chExt cx="5169293" cy="1699506"/>
            </a:xfrm>
          </p:grpSpPr>
          <p:sp>
            <p:nvSpPr>
              <p:cNvPr id="46" name="Google Shape;46;p4"/>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4"/>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 name="Google Shape;48;p4"/>
            <p:cNvGrpSpPr/>
            <p:nvPr/>
          </p:nvGrpSpPr>
          <p:grpSpPr>
            <a:xfrm flipH="1">
              <a:off x="5578209" y="4646738"/>
              <a:ext cx="2199863" cy="304563"/>
              <a:chOff x="-5827153" y="330075"/>
              <a:chExt cx="12276019" cy="1699569"/>
            </a:xfrm>
          </p:grpSpPr>
          <p:sp>
            <p:nvSpPr>
              <p:cNvPr id="49" name="Google Shape;49;p4"/>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4"/>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 name="Google Shape;51;p4"/>
          <p:cNvSpPr/>
          <p:nvPr/>
        </p:nvSpPr>
        <p:spPr>
          <a:xfrm>
            <a:off x="7544483" y="877033"/>
            <a:ext cx="1299300" cy="577200"/>
          </a:xfrm>
          <a:prstGeom prst="triangle">
            <a:avLst>
              <a:gd name="adj" fmla="val 32425"/>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52" name="Google Shape;52;p4"/>
          <p:cNvGrpSpPr/>
          <p:nvPr/>
        </p:nvGrpSpPr>
        <p:grpSpPr>
          <a:xfrm>
            <a:off x="1" y="-9451"/>
            <a:ext cx="8661398" cy="6867451"/>
            <a:chOff x="0" y="-7088"/>
            <a:chExt cx="8661398" cy="5150588"/>
          </a:xfrm>
        </p:grpSpPr>
        <p:sp>
          <p:nvSpPr>
            <p:cNvPr id="53" name="Google Shape;53;p4"/>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4"/>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55" name="Google Shape;55;p4"/>
          <p:cNvGrpSpPr/>
          <p:nvPr/>
        </p:nvGrpSpPr>
        <p:grpSpPr>
          <a:xfrm rot="10800000" flipH="1">
            <a:off x="2" y="1454351"/>
            <a:ext cx="8847502" cy="3949300"/>
            <a:chOff x="-8178042" y="-4493254"/>
            <a:chExt cx="19483598" cy="6522736"/>
          </a:xfrm>
        </p:grpSpPr>
        <p:sp>
          <p:nvSpPr>
            <p:cNvPr id="56" name="Google Shape;56;p4"/>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57" name="Google Shape;57;p4"/>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sp>
        <p:nvSpPr>
          <p:cNvPr id="58" name="Google Shape;58;p4"/>
          <p:cNvSpPr txBox="1">
            <a:spLocks noGrp="1"/>
          </p:cNvSpPr>
          <p:nvPr>
            <p:ph type="body" idx="1"/>
          </p:nvPr>
        </p:nvSpPr>
        <p:spPr>
          <a:xfrm>
            <a:off x="829775" y="1602667"/>
            <a:ext cx="5090700" cy="3660000"/>
          </a:xfrm>
          <a:prstGeom prst="rect">
            <a:avLst/>
          </a:prstGeom>
        </p:spPr>
        <p:txBody>
          <a:bodyPr spcFirstLastPara="1" wrap="square" lIns="91425" tIns="91425" rIns="91425" bIns="91425" anchor="t" anchorCtr="0">
            <a:noAutofit/>
          </a:bodyPr>
          <a:lstStyle>
            <a:lvl1pPr marL="609585" lvl="0" indent="-558786" rtl="0">
              <a:spcBef>
                <a:spcPts val="800"/>
              </a:spcBef>
              <a:spcAft>
                <a:spcPts val="0"/>
              </a:spcAft>
              <a:buClr>
                <a:srgbClr val="FFFFFF"/>
              </a:buClr>
              <a:buSzPts val="3000"/>
              <a:buChar char="▰"/>
              <a:defRPr sz="4000" i="1">
                <a:solidFill>
                  <a:srgbClr val="FFFFFF"/>
                </a:solidFill>
              </a:defRPr>
            </a:lvl1pPr>
            <a:lvl2pPr marL="1219170" lvl="1" indent="-558786" rtl="0">
              <a:spcBef>
                <a:spcPts val="640"/>
              </a:spcBef>
              <a:spcAft>
                <a:spcPts val="0"/>
              </a:spcAft>
              <a:buClr>
                <a:srgbClr val="FFFFFF"/>
              </a:buClr>
              <a:buSzPts val="3000"/>
              <a:buChar char="▻"/>
              <a:defRPr sz="4000" i="1">
                <a:solidFill>
                  <a:srgbClr val="FFFFFF"/>
                </a:solidFill>
              </a:defRPr>
            </a:lvl2pPr>
            <a:lvl3pPr marL="1828754" lvl="2" indent="-558786" rtl="0">
              <a:spcBef>
                <a:spcPts val="640"/>
              </a:spcBef>
              <a:spcAft>
                <a:spcPts val="0"/>
              </a:spcAft>
              <a:buClr>
                <a:srgbClr val="FFFFFF"/>
              </a:buClr>
              <a:buSzPts val="3000"/>
              <a:buChar char="▻"/>
              <a:defRPr sz="4000" i="1">
                <a:solidFill>
                  <a:srgbClr val="FFFFFF"/>
                </a:solidFill>
              </a:defRPr>
            </a:lvl3pPr>
            <a:lvl4pPr marL="2438339" lvl="3" indent="-558786" rtl="0">
              <a:spcBef>
                <a:spcPts val="480"/>
              </a:spcBef>
              <a:spcAft>
                <a:spcPts val="0"/>
              </a:spcAft>
              <a:buClr>
                <a:srgbClr val="FFFFFF"/>
              </a:buClr>
              <a:buSzPts val="3000"/>
              <a:buChar char="▻"/>
              <a:defRPr sz="4000" i="1">
                <a:solidFill>
                  <a:srgbClr val="FFFFFF"/>
                </a:solidFill>
              </a:defRPr>
            </a:lvl4pPr>
            <a:lvl5pPr marL="3047924" lvl="4" indent="-558786" rtl="0">
              <a:spcBef>
                <a:spcPts val="480"/>
              </a:spcBef>
              <a:spcAft>
                <a:spcPts val="0"/>
              </a:spcAft>
              <a:buClr>
                <a:srgbClr val="FFFFFF"/>
              </a:buClr>
              <a:buSzPts val="3000"/>
              <a:buChar char="▻"/>
              <a:defRPr sz="4000" i="1">
                <a:solidFill>
                  <a:srgbClr val="FFFFFF"/>
                </a:solidFill>
              </a:defRPr>
            </a:lvl5pPr>
            <a:lvl6pPr marL="3657509" lvl="5" indent="-558786" rtl="0">
              <a:spcBef>
                <a:spcPts val="480"/>
              </a:spcBef>
              <a:spcAft>
                <a:spcPts val="0"/>
              </a:spcAft>
              <a:buClr>
                <a:srgbClr val="FFFFFF"/>
              </a:buClr>
              <a:buSzPts val="3000"/>
              <a:buChar char="▻"/>
              <a:defRPr sz="4000" i="1">
                <a:solidFill>
                  <a:srgbClr val="FFFFFF"/>
                </a:solidFill>
              </a:defRPr>
            </a:lvl6pPr>
            <a:lvl7pPr marL="4267093" lvl="6" indent="-558786" rtl="0">
              <a:spcBef>
                <a:spcPts val="480"/>
              </a:spcBef>
              <a:spcAft>
                <a:spcPts val="0"/>
              </a:spcAft>
              <a:buClr>
                <a:srgbClr val="FFFFFF"/>
              </a:buClr>
              <a:buSzPts val="3000"/>
              <a:buChar char="▻"/>
              <a:defRPr sz="4000" i="1">
                <a:solidFill>
                  <a:srgbClr val="FFFFFF"/>
                </a:solidFill>
              </a:defRPr>
            </a:lvl7pPr>
            <a:lvl8pPr marL="4876678" lvl="7" indent="-558786" rtl="0">
              <a:spcBef>
                <a:spcPts val="480"/>
              </a:spcBef>
              <a:spcAft>
                <a:spcPts val="0"/>
              </a:spcAft>
              <a:buClr>
                <a:srgbClr val="FFFFFF"/>
              </a:buClr>
              <a:buSzPts val="3000"/>
              <a:buChar char="▻"/>
              <a:defRPr sz="4000" i="1">
                <a:solidFill>
                  <a:srgbClr val="FFFFFF"/>
                </a:solidFill>
              </a:defRPr>
            </a:lvl8pPr>
            <a:lvl9pPr marL="5486263" lvl="8" indent="-558786">
              <a:spcBef>
                <a:spcPts val="480"/>
              </a:spcBef>
              <a:spcAft>
                <a:spcPts val="0"/>
              </a:spcAft>
              <a:buClr>
                <a:srgbClr val="FFFFFF"/>
              </a:buClr>
              <a:buSzPts val="3000"/>
              <a:buChar char="▻"/>
              <a:defRPr sz="4000" i="1">
                <a:solidFill>
                  <a:srgbClr val="FFFFFF"/>
                </a:solidFill>
              </a:defRPr>
            </a:lvl9pPr>
          </a:lstStyle>
          <a:p>
            <a:pPr lvl="0"/>
            <a:r>
              <a:rPr lang="pl-PL"/>
              <a:t>Edytuj style wzorca tekstu</a:t>
            </a:r>
          </a:p>
        </p:txBody>
      </p:sp>
      <p:sp>
        <p:nvSpPr>
          <p:cNvPr id="59" name="Google Shape;59;p4"/>
          <p:cNvSpPr txBox="1"/>
          <p:nvPr/>
        </p:nvSpPr>
        <p:spPr>
          <a:xfrm>
            <a:off x="286600" y="1352767"/>
            <a:ext cx="6765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9600" b="1">
                <a:solidFill>
                  <a:schemeClr val="accent5"/>
                </a:solidFill>
              </a:rPr>
              <a:t>“</a:t>
            </a:r>
            <a:endParaRPr sz="9600" b="1">
              <a:solidFill>
                <a:schemeClr val="accent5"/>
              </a:solidFill>
            </a:endParaRPr>
          </a:p>
        </p:txBody>
      </p:sp>
      <p:sp>
        <p:nvSpPr>
          <p:cNvPr id="60" name="Google Shape;60;p4"/>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1AD84A18-9CD5-4651-9EFB-5D7BAC229282}" type="slidenum">
              <a:rPr lang="pl-PL" smtClean="0"/>
              <a:t>‹#›</a:t>
            </a:fld>
            <a:endParaRPr lang="pl-PL"/>
          </a:p>
        </p:txBody>
      </p:sp>
    </p:spTree>
    <p:extLst>
      <p:ext uri="{BB962C8B-B14F-4D97-AF65-F5344CB8AC3E}">
        <p14:creationId xmlns:p14="http://schemas.microsoft.com/office/powerpoint/2010/main" val="2038635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62" name="Google Shape;62;p5"/>
          <p:cNvGrpSpPr/>
          <p:nvPr/>
        </p:nvGrpSpPr>
        <p:grpSpPr>
          <a:xfrm>
            <a:off x="6946843" y="5963633"/>
            <a:ext cx="2202830" cy="894393"/>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0" name="Google Shape;70;p5"/>
          <p:cNvGrpSpPr/>
          <p:nvPr/>
        </p:nvGrpSpPr>
        <p:grpSpPr>
          <a:xfrm>
            <a:off x="-4" y="55"/>
            <a:ext cx="7072430" cy="1769753"/>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sp>
        <p:nvSpPr>
          <p:cNvPr id="78" name="Google Shape;78;p5"/>
          <p:cNvSpPr txBox="1">
            <a:spLocks noGrp="1"/>
          </p:cNvSpPr>
          <p:nvPr>
            <p:ph type="title"/>
          </p:nvPr>
        </p:nvSpPr>
        <p:spPr>
          <a:xfrm>
            <a:off x="814275" y="523433"/>
            <a:ext cx="54924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pl-PL"/>
              <a:t>Kliknij, aby edytować styl</a:t>
            </a:r>
            <a:endParaRPr/>
          </a:p>
        </p:txBody>
      </p:sp>
      <p:sp>
        <p:nvSpPr>
          <p:cNvPr id="79" name="Google Shape;79;p5"/>
          <p:cNvSpPr txBox="1">
            <a:spLocks noGrp="1"/>
          </p:cNvSpPr>
          <p:nvPr>
            <p:ph type="body" idx="1"/>
          </p:nvPr>
        </p:nvSpPr>
        <p:spPr>
          <a:xfrm>
            <a:off x="814275" y="1769800"/>
            <a:ext cx="6132600" cy="4194000"/>
          </a:xfrm>
          <a:prstGeom prst="rect">
            <a:avLst/>
          </a:prstGeom>
        </p:spPr>
        <p:txBody>
          <a:bodyPr spcFirstLastPara="1" wrap="square" lIns="91425" tIns="91425" rIns="91425" bIns="91425" anchor="ctr" anchorCtr="0">
            <a:noAutofit/>
          </a:bodyPr>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pPr lvl="0"/>
            <a:r>
              <a:rPr lang="pl-PL"/>
              <a:t>Edytuj style wzorca tekstu</a:t>
            </a:r>
          </a:p>
        </p:txBody>
      </p:sp>
      <p:sp>
        <p:nvSpPr>
          <p:cNvPr id="80" name="Google Shape;80;p5"/>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AD84A18-9CD5-4651-9EFB-5D7BAC229282}" type="slidenum">
              <a:rPr lang="pl-PL" smtClean="0"/>
              <a:t>‹#›</a:t>
            </a:fld>
            <a:endParaRPr lang="pl-PL"/>
          </a:p>
        </p:txBody>
      </p:sp>
    </p:spTree>
    <p:extLst>
      <p:ext uri="{BB962C8B-B14F-4D97-AF65-F5344CB8AC3E}">
        <p14:creationId xmlns:p14="http://schemas.microsoft.com/office/powerpoint/2010/main" val="254228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grpSp>
        <p:nvGrpSpPr>
          <p:cNvPr id="82" name="Google Shape;82;p6"/>
          <p:cNvGrpSpPr/>
          <p:nvPr/>
        </p:nvGrpSpPr>
        <p:grpSpPr>
          <a:xfrm>
            <a:off x="-4" y="55"/>
            <a:ext cx="7072430" cy="1769753"/>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grpSp>
        <p:nvGrpSpPr>
          <p:cNvPr id="90" name="Google Shape;90;p6"/>
          <p:cNvGrpSpPr/>
          <p:nvPr/>
        </p:nvGrpSpPr>
        <p:grpSpPr>
          <a:xfrm>
            <a:off x="6946843" y="5963633"/>
            <a:ext cx="2202830" cy="894393"/>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8" name="Google Shape;98;p6"/>
          <p:cNvSpPr txBox="1">
            <a:spLocks noGrp="1"/>
          </p:cNvSpPr>
          <p:nvPr>
            <p:ph type="title"/>
          </p:nvPr>
        </p:nvSpPr>
        <p:spPr>
          <a:xfrm>
            <a:off x="814275" y="523433"/>
            <a:ext cx="52584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pl-PL"/>
              <a:t>Kliknij, aby edytować styl</a:t>
            </a:r>
            <a:endParaRPr/>
          </a:p>
        </p:txBody>
      </p:sp>
      <p:sp>
        <p:nvSpPr>
          <p:cNvPr id="99" name="Google Shape;99;p6"/>
          <p:cNvSpPr txBox="1">
            <a:spLocks noGrp="1"/>
          </p:cNvSpPr>
          <p:nvPr>
            <p:ph type="body" idx="1"/>
          </p:nvPr>
        </p:nvSpPr>
        <p:spPr>
          <a:xfrm>
            <a:off x="814275" y="2050651"/>
            <a:ext cx="33783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pPr lvl="0"/>
            <a:r>
              <a:rPr lang="pl-PL"/>
              <a:t>Edytuj style wzorca tekstu</a:t>
            </a:r>
          </a:p>
        </p:txBody>
      </p:sp>
      <p:sp>
        <p:nvSpPr>
          <p:cNvPr id="100" name="Google Shape;100;p6"/>
          <p:cNvSpPr txBox="1">
            <a:spLocks noGrp="1"/>
          </p:cNvSpPr>
          <p:nvPr>
            <p:ph type="body" idx="2"/>
          </p:nvPr>
        </p:nvSpPr>
        <p:spPr>
          <a:xfrm>
            <a:off x="4396123" y="2050651"/>
            <a:ext cx="33783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pPr lvl="0"/>
            <a:r>
              <a:rPr lang="pl-PL"/>
              <a:t>Edytuj style wzorca tekstu</a:t>
            </a:r>
          </a:p>
        </p:txBody>
      </p:sp>
      <p:sp>
        <p:nvSpPr>
          <p:cNvPr id="101" name="Google Shape;101;p6"/>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AD84A18-9CD5-4651-9EFB-5D7BAC229282}" type="slidenum">
              <a:rPr lang="pl-PL" smtClean="0"/>
              <a:t>‹#›</a:t>
            </a:fld>
            <a:endParaRPr lang="pl-PL"/>
          </a:p>
        </p:txBody>
      </p:sp>
    </p:spTree>
    <p:extLst>
      <p:ext uri="{BB962C8B-B14F-4D97-AF65-F5344CB8AC3E}">
        <p14:creationId xmlns:p14="http://schemas.microsoft.com/office/powerpoint/2010/main" val="185732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02"/>
        <p:cNvGrpSpPr/>
        <p:nvPr/>
      </p:nvGrpSpPr>
      <p:grpSpPr>
        <a:xfrm>
          <a:off x="0" y="0"/>
          <a:ext cx="0" cy="0"/>
          <a:chOff x="0" y="0"/>
          <a:chExt cx="0" cy="0"/>
        </a:xfrm>
      </p:grpSpPr>
      <p:grpSp>
        <p:nvGrpSpPr>
          <p:cNvPr id="103" name="Google Shape;103;p7"/>
          <p:cNvGrpSpPr/>
          <p:nvPr/>
        </p:nvGrpSpPr>
        <p:grpSpPr>
          <a:xfrm>
            <a:off x="-4" y="55"/>
            <a:ext cx="7072430" cy="1769753"/>
            <a:chOff x="-4" y="40"/>
            <a:chExt cx="7072430" cy="1327315"/>
          </a:xfrm>
        </p:grpSpPr>
        <p:sp>
          <p:nvSpPr>
            <p:cNvPr id="104" name="Google Shape;104;p7"/>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grpSp>
        <p:nvGrpSpPr>
          <p:cNvPr id="111" name="Google Shape;111;p7"/>
          <p:cNvGrpSpPr/>
          <p:nvPr/>
        </p:nvGrpSpPr>
        <p:grpSpPr>
          <a:xfrm>
            <a:off x="6946843" y="5963633"/>
            <a:ext cx="2202830" cy="894393"/>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19" name="Google Shape;119;p7"/>
          <p:cNvSpPr txBox="1">
            <a:spLocks noGrp="1"/>
          </p:cNvSpPr>
          <p:nvPr>
            <p:ph type="title"/>
          </p:nvPr>
        </p:nvSpPr>
        <p:spPr>
          <a:xfrm>
            <a:off x="814275" y="523433"/>
            <a:ext cx="5258400" cy="1021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r>
              <a:rPr lang="pl-PL"/>
              <a:t>Kliknij, aby edytować styl</a:t>
            </a:r>
            <a:endParaRPr/>
          </a:p>
        </p:txBody>
      </p:sp>
      <p:sp>
        <p:nvSpPr>
          <p:cNvPr id="120" name="Google Shape;120;p7"/>
          <p:cNvSpPr txBox="1">
            <a:spLocks noGrp="1"/>
          </p:cNvSpPr>
          <p:nvPr>
            <p:ph type="body" idx="1"/>
          </p:nvPr>
        </p:nvSpPr>
        <p:spPr>
          <a:xfrm>
            <a:off x="870450" y="2060101"/>
            <a:ext cx="2247900" cy="36132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1333"/>
              </a:spcBef>
              <a:spcAft>
                <a:spcPts val="0"/>
              </a:spcAft>
              <a:buSzPts val="1800"/>
              <a:buChar char="▻"/>
              <a:defRPr sz="2400"/>
            </a:lvl2pPr>
            <a:lvl3pPr marL="1828754" lvl="2" indent="-457189" rtl="0">
              <a:spcBef>
                <a:spcPts val="1333"/>
              </a:spcBef>
              <a:spcAft>
                <a:spcPts val="0"/>
              </a:spcAft>
              <a:buSzPts val="1800"/>
              <a:buChar char="▻"/>
              <a:defRPr sz="2400"/>
            </a:lvl3pPr>
            <a:lvl4pPr marL="2438339" lvl="3" indent="-457189" rtl="0">
              <a:spcBef>
                <a:spcPts val="1333"/>
              </a:spcBef>
              <a:spcAft>
                <a:spcPts val="0"/>
              </a:spcAft>
              <a:buSzPts val="1800"/>
              <a:buChar char="▻"/>
              <a:defRPr sz="2400"/>
            </a:lvl4pPr>
            <a:lvl5pPr marL="3047924" lvl="4" indent="-457189" rtl="0">
              <a:spcBef>
                <a:spcPts val="1333"/>
              </a:spcBef>
              <a:spcAft>
                <a:spcPts val="0"/>
              </a:spcAft>
              <a:buSzPts val="1800"/>
              <a:buChar char="▻"/>
              <a:defRPr sz="2400"/>
            </a:lvl5pPr>
            <a:lvl6pPr marL="3657509" lvl="5" indent="-457189" rtl="0">
              <a:spcBef>
                <a:spcPts val="1333"/>
              </a:spcBef>
              <a:spcAft>
                <a:spcPts val="0"/>
              </a:spcAft>
              <a:buSzPts val="1800"/>
              <a:buChar char="▻"/>
              <a:defRPr sz="2400"/>
            </a:lvl6pPr>
            <a:lvl7pPr marL="4267093" lvl="6" indent="-457189" rtl="0">
              <a:spcBef>
                <a:spcPts val="1333"/>
              </a:spcBef>
              <a:spcAft>
                <a:spcPts val="0"/>
              </a:spcAft>
              <a:buSzPts val="1800"/>
              <a:buChar char="▻"/>
              <a:defRPr sz="2400"/>
            </a:lvl7pPr>
            <a:lvl8pPr marL="4876678" lvl="7" indent="-457189" rtl="0">
              <a:spcBef>
                <a:spcPts val="1333"/>
              </a:spcBef>
              <a:spcAft>
                <a:spcPts val="0"/>
              </a:spcAft>
              <a:buSzPts val="1800"/>
              <a:buChar char="▻"/>
              <a:defRPr sz="2400"/>
            </a:lvl8pPr>
            <a:lvl9pPr marL="5486263" lvl="8" indent="-457189" rtl="0">
              <a:spcBef>
                <a:spcPts val="1333"/>
              </a:spcBef>
              <a:spcAft>
                <a:spcPts val="1333"/>
              </a:spcAft>
              <a:buSzPts val="1800"/>
              <a:buChar char="▻"/>
              <a:defRPr sz="2400"/>
            </a:lvl9pPr>
          </a:lstStyle>
          <a:p>
            <a:pPr lvl="0"/>
            <a:r>
              <a:rPr lang="pl-PL"/>
              <a:t>Edytuj style wzorca tekstu</a:t>
            </a:r>
          </a:p>
        </p:txBody>
      </p:sp>
      <p:sp>
        <p:nvSpPr>
          <p:cNvPr id="121" name="Google Shape;121;p7"/>
          <p:cNvSpPr txBox="1">
            <a:spLocks noGrp="1"/>
          </p:cNvSpPr>
          <p:nvPr>
            <p:ph type="body" idx="2"/>
          </p:nvPr>
        </p:nvSpPr>
        <p:spPr>
          <a:xfrm>
            <a:off x="3233637" y="2060101"/>
            <a:ext cx="2247900" cy="36132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1333"/>
              </a:spcBef>
              <a:spcAft>
                <a:spcPts val="0"/>
              </a:spcAft>
              <a:buSzPts val="1800"/>
              <a:buChar char="▻"/>
              <a:defRPr sz="2400"/>
            </a:lvl2pPr>
            <a:lvl3pPr marL="1828754" lvl="2" indent="-457189" rtl="0">
              <a:spcBef>
                <a:spcPts val="1333"/>
              </a:spcBef>
              <a:spcAft>
                <a:spcPts val="0"/>
              </a:spcAft>
              <a:buSzPts val="1800"/>
              <a:buChar char="▻"/>
              <a:defRPr sz="2400"/>
            </a:lvl3pPr>
            <a:lvl4pPr marL="2438339" lvl="3" indent="-457189" rtl="0">
              <a:spcBef>
                <a:spcPts val="1333"/>
              </a:spcBef>
              <a:spcAft>
                <a:spcPts val="0"/>
              </a:spcAft>
              <a:buSzPts val="1800"/>
              <a:buChar char="▻"/>
              <a:defRPr sz="2400"/>
            </a:lvl4pPr>
            <a:lvl5pPr marL="3047924" lvl="4" indent="-457189" rtl="0">
              <a:spcBef>
                <a:spcPts val="1333"/>
              </a:spcBef>
              <a:spcAft>
                <a:spcPts val="0"/>
              </a:spcAft>
              <a:buSzPts val="1800"/>
              <a:buChar char="▻"/>
              <a:defRPr sz="2400"/>
            </a:lvl5pPr>
            <a:lvl6pPr marL="3657509" lvl="5" indent="-457189" rtl="0">
              <a:spcBef>
                <a:spcPts val="1333"/>
              </a:spcBef>
              <a:spcAft>
                <a:spcPts val="0"/>
              </a:spcAft>
              <a:buSzPts val="1800"/>
              <a:buChar char="▻"/>
              <a:defRPr sz="2400"/>
            </a:lvl6pPr>
            <a:lvl7pPr marL="4267093" lvl="6" indent="-457189" rtl="0">
              <a:spcBef>
                <a:spcPts val="1333"/>
              </a:spcBef>
              <a:spcAft>
                <a:spcPts val="0"/>
              </a:spcAft>
              <a:buSzPts val="1800"/>
              <a:buChar char="▻"/>
              <a:defRPr sz="2400"/>
            </a:lvl7pPr>
            <a:lvl8pPr marL="4876678" lvl="7" indent="-457189" rtl="0">
              <a:spcBef>
                <a:spcPts val="1333"/>
              </a:spcBef>
              <a:spcAft>
                <a:spcPts val="0"/>
              </a:spcAft>
              <a:buSzPts val="1800"/>
              <a:buChar char="▻"/>
              <a:defRPr sz="2400"/>
            </a:lvl8pPr>
            <a:lvl9pPr marL="5486263" lvl="8" indent="-457189" rtl="0">
              <a:spcBef>
                <a:spcPts val="1333"/>
              </a:spcBef>
              <a:spcAft>
                <a:spcPts val="1333"/>
              </a:spcAft>
              <a:buSzPts val="1800"/>
              <a:buChar char="▻"/>
              <a:defRPr sz="2400"/>
            </a:lvl9pPr>
          </a:lstStyle>
          <a:p>
            <a:pPr lvl="0"/>
            <a:r>
              <a:rPr lang="pl-PL"/>
              <a:t>Edytuj style wzorca tekstu</a:t>
            </a:r>
          </a:p>
        </p:txBody>
      </p:sp>
      <p:sp>
        <p:nvSpPr>
          <p:cNvPr id="122" name="Google Shape;122;p7"/>
          <p:cNvSpPr txBox="1">
            <a:spLocks noGrp="1"/>
          </p:cNvSpPr>
          <p:nvPr>
            <p:ph type="body" idx="3"/>
          </p:nvPr>
        </p:nvSpPr>
        <p:spPr>
          <a:xfrm>
            <a:off x="5540650" y="2060101"/>
            <a:ext cx="2247900" cy="36132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1333"/>
              </a:spcBef>
              <a:spcAft>
                <a:spcPts val="0"/>
              </a:spcAft>
              <a:buSzPts val="1800"/>
              <a:buChar char="▻"/>
              <a:defRPr sz="2400"/>
            </a:lvl2pPr>
            <a:lvl3pPr marL="1828754" lvl="2" indent="-457189" rtl="0">
              <a:spcBef>
                <a:spcPts val="1333"/>
              </a:spcBef>
              <a:spcAft>
                <a:spcPts val="0"/>
              </a:spcAft>
              <a:buSzPts val="1800"/>
              <a:buChar char="▻"/>
              <a:defRPr sz="2400"/>
            </a:lvl3pPr>
            <a:lvl4pPr marL="2438339" lvl="3" indent="-457189" rtl="0">
              <a:spcBef>
                <a:spcPts val="1333"/>
              </a:spcBef>
              <a:spcAft>
                <a:spcPts val="0"/>
              </a:spcAft>
              <a:buSzPts val="1800"/>
              <a:buChar char="▻"/>
              <a:defRPr sz="2400"/>
            </a:lvl4pPr>
            <a:lvl5pPr marL="3047924" lvl="4" indent="-457189" rtl="0">
              <a:spcBef>
                <a:spcPts val="1333"/>
              </a:spcBef>
              <a:spcAft>
                <a:spcPts val="0"/>
              </a:spcAft>
              <a:buSzPts val="1800"/>
              <a:buChar char="▻"/>
              <a:defRPr sz="2400"/>
            </a:lvl5pPr>
            <a:lvl6pPr marL="3657509" lvl="5" indent="-457189" rtl="0">
              <a:spcBef>
                <a:spcPts val="1333"/>
              </a:spcBef>
              <a:spcAft>
                <a:spcPts val="0"/>
              </a:spcAft>
              <a:buSzPts val="1800"/>
              <a:buChar char="▻"/>
              <a:defRPr sz="2400"/>
            </a:lvl6pPr>
            <a:lvl7pPr marL="4267093" lvl="6" indent="-457189" rtl="0">
              <a:spcBef>
                <a:spcPts val="1333"/>
              </a:spcBef>
              <a:spcAft>
                <a:spcPts val="0"/>
              </a:spcAft>
              <a:buSzPts val="1800"/>
              <a:buChar char="▻"/>
              <a:defRPr sz="2400"/>
            </a:lvl7pPr>
            <a:lvl8pPr marL="4876678" lvl="7" indent="-457189" rtl="0">
              <a:spcBef>
                <a:spcPts val="1333"/>
              </a:spcBef>
              <a:spcAft>
                <a:spcPts val="0"/>
              </a:spcAft>
              <a:buSzPts val="1800"/>
              <a:buChar char="▻"/>
              <a:defRPr sz="2400"/>
            </a:lvl8pPr>
            <a:lvl9pPr marL="5486263" lvl="8" indent="-457189" rtl="0">
              <a:spcBef>
                <a:spcPts val="1333"/>
              </a:spcBef>
              <a:spcAft>
                <a:spcPts val="1333"/>
              </a:spcAft>
              <a:buSzPts val="1800"/>
              <a:buChar char="▻"/>
              <a:defRPr sz="2400"/>
            </a:lvl9pPr>
          </a:lstStyle>
          <a:p>
            <a:pPr lvl="0"/>
            <a:r>
              <a:rPr lang="pl-PL"/>
              <a:t>Edytuj style wzorca tekstu</a:t>
            </a:r>
          </a:p>
        </p:txBody>
      </p:sp>
      <p:sp>
        <p:nvSpPr>
          <p:cNvPr id="123" name="Google Shape;123;p7"/>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AD84A18-9CD5-4651-9EFB-5D7BAC229282}" type="slidenum">
              <a:rPr lang="pl-PL" smtClean="0"/>
              <a:t>‹#›</a:t>
            </a:fld>
            <a:endParaRPr lang="pl-PL"/>
          </a:p>
        </p:txBody>
      </p:sp>
    </p:spTree>
    <p:extLst>
      <p:ext uri="{BB962C8B-B14F-4D97-AF65-F5344CB8AC3E}">
        <p14:creationId xmlns:p14="http://schemas.microsoft.com/office/powerpoint/2010/main" val="252097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grpSp>
        <p:nvGrpSpPr>
          <p:cNvPr id="125" name="Google Shape;125;p8"/>
          <p:cNvGrpSpPr/>
          <p:nvPr/>
        </p:nvGrpSpPr>
        <p:grpSpPr>
          <a:xfrm>
            <a:off x="-4" y="55"/>
            <a:ext cx="7072430" cy="1769753"/>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grpSp>
        <p:nvGrpSpPr>
          <p:cNvPr id="133" name="Google Shape;133;p8"/>
          <p:cNvGrpSpPr/>
          <p:nvPr/>
        </p:nvGrpSpPr>
        <p:grpSpPr>
          <a:xfrm>
            <a:off x="6946843" y="5963633"/>
            <a:ext cx="2202830" cy="894393"/>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1" name="Google Shape;141;p8"/>
          <p:cNvSpPr txBox="1">
            <a:spLocks noGrp="1"/>
          </p:cNvSpPr>
          <p:nvPr>
            <p:ph type="title"/>
          </p:nvPr>
        </p:nvSpPr>
        <p:spPr>
          <a:xfrm>
            <a:off x="814275" y="523433"/>
            <a:ext cx="52584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pl-PL"/>
              <a:t>Kliknij, aby edytować styl</a:t>
            </a:r>
            <a:endParaRPr/>
          </a:p>
        </p:txBody>
      </p:sp>
      <p:sp>
        <p:nvSpPr>
          <p:cNvPr id="142" name="Google Shape;142;p8"/>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AD84A18-9CD5-4651-9EFB-5D7BAC229282}" type="slidenum">
              <a:rPr lang="pl-PL" smtClean="0"/>
              <a:t>‹#›</a:t>
            </a:fld>
            <a:endParaRPr lang="pl-PL"/>
          </a:p>
        </p:txBody>
      </p:sp>
    </p:spTree>
    <p:extLst>
      <p:ext uri="{BB962C8B-B14F-4D97-AF65-F5344CB8AC3E}">
        <p14:creationId xmlns:p14="http://schemas.microsoft.com/office/powerpoint/2010/main" val="180174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3"/>
        <p:cNvGrpSpPr/>
        <p:nvPr/>
      </p:nvGrpSpPr>
      <p:grpSpPr>
        <a:xfrm>
          <a:off x="0" y="0"/>
          <a:ext cx="0" cy="0"/>
          <a:chOff x="0" y="0"/>
          <a:chExt cx="0" cy="0"/>
        </a:xfrm>
      </p:grpSpPr>
      <p:grpSp>
        <p:nvGrpSpPr>
          <p:cNvPr id="144" name="Google Shape;144;p9"/>
          <p:cNvGrpSpPr/>
          <p:nvPr/>
        </p:nvGrpSpPr>
        <p:grpSpPr>
          <a:xfrm>
            <a:off x="2466139" y="5963633"/>
            <a:ext cx="6686825" cy="894393"/>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4732169"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4670984"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52" name="Google Shape;152;p9"/>
          <p:cNvSpPr txBox="1">
            <a:spLocks noGrp="1"/>
          </p:cNvSpPr>
          <p:nvPr>
            <p:ph type="body" idx="1"/>
          </p:nvPr>
        </p:nvSpPr>
        <p:spPr>
          <a:xfrm>
            <a:off x="2682800" y="6182000"/>
            <a:ext cx="6004200" cy="420800"/>
          </a:xfrm>
          <a:prstGeom prst="rect">
            <a:avLst/>
          </a:prstGeom>
        </p:spPr>
        <p:txBody>
          <a:bodyPr spcFirstLastPara="1" wrap="square" lIns="91425" tIns="91425" rIns="91425" bIns="91425" anchor="ctr" anchorCtr="0">
            <a:noAutofit/>
          </a:bodyPr>
          <a:lstStyle>
            <a:lvl1pPr marL="609585" lvl="0" indent="-304792">
              <a:spcBef>
                <a:spcPts val="0"/>
              </a:spcBef>
              <a:spcAft>
                <a:spcPts val="0"/>
              </a:spcAft>
              <a:buSzPts val="1300"/>
              <a:buNone/>
              <a:defRPr sz="1733"/>
            </a:lvl1pPr>
          </a:lstStyle>
          <a:p>
            <a:pPr lvl="0"/>
            <a:r>
              <a:rPr lang="pl-PL"/>
              <a:t>Edytuj style wzorca tekstu</a:t>
            </a:r>
          </a:p>
        </p:txBody>
      </p:sp>
      <p:sp>
        <p:nvSpPr>
          <p:cNvPr id="153" name="Google Shape;153;p9"/>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AD84A18-9CD5-4651-9EFB-5D7BAC229282}" type="slidenum">
              <a:rPr lang="pl-PL" smtClean="0"/>
              <a:t>‹#›</a:t>
            </a:fld>
            <a:endParaRPr lang="pl-PL"/>
          </a:p>
        </p:txBody>
      </p:sp>
      <p:grpSp>
        <p:nvGrpSpPr>
          <p:cNvPr id="154" name="Google Shape;154;p9"/>
          <p:cNvGrpSpPr/>
          <p:nvPr/>
        </p:nvGrpSpPr>
        <p:grpSpPr>
          <a:xfrm rot="10800000">
            <a:off x="-8" y="-2"/>
            <a:ext cx="2202830" cy="894393"/>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9"/>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92331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7A477A3-7D18-4CB2-AE43-124F8C29A878}"/>
              </a:ext>
            </a:extLst>
          </p:cNvPr>
          <p:cNvSpPr>
            <a:spLocks noGrp="1"/>
          </p:cNvSpPr>
          <p:nvPr>
            <p:ph type="ctrTitle"/>
          </p:nvPr>
        </p:nvSpPr>
        <p:spPr>
          <a:xfrm>
            <a:off x="1143000" y="1122363"/>
            <a:ext cx="6858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xmlns="" id="{CBABF928-6DA0-4E44-98E1-44A8DA543F7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xmlns="" id="{804A0ED4-D5E0-4B03-A202-E57905300660}"/>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xmlns="" id="{BEC95BF1-D131-4031-B3CE-F05568D1FFF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099C5401-012C-4781-B11D-B40F4C28B08F}"/>
              </a:ext>
            </a:extLst>
          </p:cNvPr>
          <p:cNvSpPr>
            <a:spLocks noGrp="1"/>
          </p:cNvSpPr>
          <p:nvPr>
            <p:ph type="sldNum" sz="quarter" idx="12"/>
          </p:nvPr>
        </p:nvSpPr>
        <p:spPr/>
        <p:txBody>
          <a:bodyPr/>
          <a:lstStyle/>
          <a:p>
            <a:fld id="{1AD84A18-9CD5-4651-9EFB-5D7BAC229282}" type="slidenum">
              <a:rPr lang="pl-PL" smtClean="0"/>
              <a:t>‹#›</a:t>
            </a:fld>
            <a:endParaRPr lang="pl-PL"/>
          </a:p>
        </p:txBody>
      </p:sp>
    </p:spTree>
    <p:extLst>
      <p:ext uri="{BB962C8B-B14F-4D97-AF65-F5344CB8AC3E}">
        <p14:creationId xmlns:p14="http://schemas.microsoft.com/office/powerpoint/2010/main" val="243359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523433"/>
            <a:ext cx="5258400" cy="102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769800"/>
            <a:ext cx="6132600" cy="41940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6182000"/>
            <a:ext cx="1487400" cy="420800"/>
          </a:xfrm>
          <a:prstGeom prst="rect">
            <a:avLst/>
          </a:prstGeom>
          <a:noFill/>
          <a:ln>
            <a:noFill/>
          </a:ln>
        </p:spPr>
        <p:txBody>
          <a:bodyPr spcFirstLastPara="1" wrap="square" lIns="91425" tIns="91425" rIns="91425" bIns="91425" anchor="ctr" anchorCtr="0">
            <a:noAutofit/>
          </a:bodyPr>
          <a:lstStyle>
            <a:lvl1pPr lvl="0" algn="r">
              <a:buNone/>
              <a:defRPr sz="1600" b="1">
                <a:solidFill>
                  <a:schemeClr val="lt1"/>
                </a:solidFill>
                <a:latin typeface="Roboto Condensed"/>
                <a:ea typeface="Roboto Condensed"/>
                <a:cs typeface="Roboto Condensed"/>
                <a:sym typeface="Roboto Condensed"/>
              </a:defRPr>
            </a:lvl1pPr>
            <a:lvl2pPr lvl="1" algn="r">
              <a:buNone/>
              <a:defRPr sz="1600" b="1">
                <a:solidFill>
                  <a:schemeClr val="lt1"/>
                </a:solidFill>
                <a:latin typeface="Roboto Condensed"/>
                <a:ea typeface="Roboto Condensed"/>
                <a:cs typeface="Roboto Condensed"/>
                <a:sym typeface="Roboto Condensed"/>
              </a:defRPr>
            </a:lvl2pPr>
            <a:lvl3pPr lvl="2" algn="r">
              <a:buNone/>
              <a:defRPr sz="1600" b="1">
                <a:solidFill>
                  <a:schemeClr val="lt1"/>
                </a:solidFill>
                <a:latin typeface="Roboto Condensed"/>
                <a:ea typeface="Roboto Condensed"/>
                <a:cs typeface="Roboto Condensed"/>
                <a:sym typeface="Roboto Condensed"/>
              </a:defRPr>
            </a:lvl3pPr>
            <a:lvl4pPr lvl="3" algn="r">
              <a:buNone/>
              <a:defRPr sz="1600" b="1">
                <a:solidFill>
                  <a:schemeClr val="lt1"/>
                </a:solidFill>
                <a:latin typeface="Roboto Condensed"/>
                <a:ea typeface="Roboto Condensed"/>
                <a:cs typeface="Roboto Condensed"/>
                <a:sym typeface="Roboto Condensed"/>
              </a:defRPr>
            </a:lvl4pPr>
            <a:lvl5pPr lvl="4" algn="r">
              <a:buNone/>
              <a:defRPr sz="1600" b="1">
                <a:solidFill>
                  <a:schemeClr val="lt1"/>
                </a:solidFill>
                <a:latin typeface="Roboto Condensed"/>
                <a:ea typeface="Roboto Condensed"/>
                <a:cs typeface="Roboto Condensed"/>
                <a:sym typeface="Roboto Condensed"/>
              </a:defRPr>
            </a:lvl5pPr>
            <a:lvl6pPr lvl="5" algn="r">
              <a:buNone/>
              <a:defRPr sz="1600" b="1">
                <a:solidFill>
                  <a:schemeClr val="lt1"/>
                </a:solidFill>
                <a:latin typeface="Roboto Condensed"/>
                <a:ea typeface="Roboto Condensed"/>
                <a:cs typeface="Roboto Condensed"/>
                <a:sym typeface="Roboto Condensed"/>
              </a:defRPr>
            </a:lvl6pPr>
            <a:lvl7pPr lvl="6" algn="r">
              <a:buNone/>
              <a:defRPr sz="1600" b="1">
                <a:solidFill>
                  <a:schemeClr val="lt1"/>
                </a:solidFill>
                <a:latin typeface="Roboto Condensed"/>
                <a:ea typeface="Roboto Condensed"/>
                <a:cs typeface="Roboto Condensed"/>
                <a:sym typeface="Roboto Condensed"/>
              </a:defRPr>
            </a:lvl7pPr>
            <a:lvl8pPr lvl="7" algn="r">
              <a:buNone/>
              <a:defRPr sz="1600" b="1">
                <a:solidFill>
                  <a:schemeClr val="lt1"/>
                </a:solidFill>
                <a:latin typeface="Roboto Condensed"/>
                <a:ea typeface="Roboto Condensed"/>
                <a:cs typeface="Roboto Condensed"/>
                <a:sym typeface="Roboto Condensed"/>
              </a:defRPr>
            </a:lvl8pPr>
            <a:lvl9pPr lvl="8" algn="r">
              <a:buNone/>
              <a:defRPr sz="1600" b="1">
                <a:solidFill>
                  <a:schemeClr val="lt1"/>
                </a:solidFill>
                <a:latin typeface="Roboto Condensed"/>
                <a:ea typeface="Roboto Condensed"/>
                <a:cs typeface="Roboto Condensed"/>
                <a:sym typeface="Roboto Condensed"/>
              </a:defRPr>
            </a:lvl9pPr>
          </a:lstStyle>
          <a:p>
            <a:fld id="{1AD84A18-9CD5-4651-9EFB-5D7BAC229282}" type="slidenum">
              <a:rPr lang="pl-PL" smtClean="0"/>
              <a:t>‹#›</a:t>
            </a:fld>
            <a:endParaRPr lang="pl-PL"/>
          </a:p>
        </p:txBody>
      </p:sp>
    </p:spTree>
    <p:extLst>
      <p:ext uri="{BB962C8B-B14F-4D97-AF65-F5344CB8AC3E}">
        <p14:creationId xmlns:p14="http://schemas.microsoft.com/office/powerpoint/2010/main" val="3383618045"/>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1" r:id="rId9"/>
    <p:sldLayoutId id="2147483672" r:id="rId10"/>
    <p:sldLayoutId id="2147483673" r:id="rId11"/>
    <p:sldLayoutId id="2147483674" r:id="rId12"/>
    <p:sldLayoutId id="2147483675" r:id="rId13"/>
    <p:sldLayoutId id="2147483676" r:id="rId14"/>
    <p:sldLayoutId id="2147483677" r:id="rId15"/>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krs.ms.gov.pl/web/wyszukiwarka-kr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pliki/16_Uchwala_zarz&#261;dzenie%20druku%20kart%20do%20g&#322;osowania.pdf" TargetMode="External"/><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wmf"/><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wmf"/><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37.jpeg"/><Relationship Id="rId4" Type="http://schemas.openxmlformats.org/officeDocument/2006/relationships/image" Target="../media/image36.png"/></Relationships>
</file>

<file path=ppt/slides/_rels/slide6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dtytuł 6">
            <a:extLst>
              <a:ext uri="{FF2B5EF4-FFF2-40B4-BE49-F238E27FC236}">
                <a16:creationId xmlns:a16="http://schemas.microsoft.com/office/drawing/2014/main" xmlns="" id="{2B77508D-75F6-45A9-B57E-F06133D62E3D}"/>
              </a:ext>
            </a:extLst>
          </p:cNvPr>
          <p:cNvSpPr>
            <a:spLocks noGrp="1"/>
          </p:cNvSpPr>
          <p:nvPr>
            <p:ph type="subTitle" idx="1"/>
          </p:nvPr>
        </p:nvSpPr>
        <p:spPr>
          <a:xfrm>
            <a:off x="718193" y="354350"/>
            <a:ext cx="5971999" cy="1046400"/>
          </a:xfrm>
        </p:spPr>
        <p:txBody>
          <a:bodyPr/>
          <a:lstStyle/>
          <a:p>
            <a:r>
              <a:rPr lang="pl-PL" sz="4000" b="1" dirty="0"/>
              <a:t>WYBORY</a:t>
            </a:r>
          </a:p>
          <a:p>
            <a:r>
              <a:rPr lang="pl-PL" sz="4000" b="1" dirty="0"/>
              <a:t>PREZYDENTA</a:t>
            </a:r>
          </a:p>
          <a:p>
            <a:r>
              <a:rPr lang="pl-PL" sz="4000" b="1" dirty="0"/>
              <a:t>RZECZYPOSPOLITEJ</a:t>
            </a:r>
          </a:p>
          <a:p>
            <a:r>
              <a:rPr lang="pl-PL" sz="4000" b="1" dirty="0"/>
              <a:t>POLSKIEJ</a:t>
            </a:r>
          </a:p>
          <a:p>
            <a:r>
              <a:rPr lang="pl-PL" sz="2400" b="1" dirty="0"/>
              <a:t>28 czerwca 2020 r.</a:t>
            </a:r>
          </a:p>
        </p:txBody>
      </p:sp>
      <p:sp>
        <p:nvSpPr>
          <p:cNvPr id="8" name="pole tekstowe 3">
            <a:extLst>
              <a:ext uri="{FF2B5EF4-FFF2-40B4-BE49-F238E27FC236}">
                <a16:creationId xmlns:a16="http://schemas.microsoft.com/office/drawing/2014/main" xmlns="" id="{D4571F29-BF39-4C1F-8F81-69BEC4AC0C43}"/>
              </a:ext>
            </a:extLst>
          </p:cNvPr>
          <p:cNvSpPr txBox="1">
            <a:spLocks noGrp="1" noChangeArrowheads="1"/>
          </p:cNvSpPr>
          <p:nvPr>
            <p:ph type="ctrTitle"/>
          </p:nvPr>
        </p:nvSpPr>
        <p:spPr bwMode="auto">
          <a:xfrm>
            <a:off x="718193" y="4056166"/>
            <a:ext cx="4094163" cy="147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b="1" dirty="0">
                <a:solidFill>
                  <a:schemeClr val="bg1"/>
                </a:solidFill>
                <a:latin typeface="Arial Black" panose="020B0A04020102020204" pitchFamily="34" charset="0"/>
                <a:cs typeface="Arial" panose="020B0604020202020204" pitchFamily="34" charset="0"/>
              </a:rPr>
              <a:t>Szkolenie członków obwodowych komisji wyborczych</a:t>
            </a:r>
          </a:p>
        </p:txBody>
      </p:sp>
      <p:sp>
        <p:nvSpPr>
          <p:cNvPr id="9" name="Prostokąt 2">
            <a:extLst>
              <a:ext uri="{FF2B5EF4-FFF2-40B4-BE49-F238E27FC236}">
                <a16:creationId xmlns:a16="http://schemas.microsoft.com/office/drawing/2014/main" xmlns="" id="{F8718744-E86E-432F-8F89-1A7525A03FDD}"/>
              </a:ext>
            </a:extLst>
          </p:cNvPr>
          <p:cNvSpPr>
            <a:spLocks noChangeArrowheads="1"/>
          </p:cNvSpPr>
          <p:nvPr/>
        </p:nvSpPr>
        <p:spPr bwMode="auto">
          <a:xfrm>
            <a:off x="392113" y="5764215"/>
            <a:ext cx="64817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1400" dirty="0">
                <a:solidFill>
                  <a:schemeClr val="bg1">
                    <a:lumMod val="75000"/>
                  </a:schemeClr>
                </a:solidFill>
                <a:latin typeface="Arial" panose="020B0604020202020204" pitchFamily="34" charset="0"/>
                <a:cs typeface="Arial" panose="020B0604020202020204" pitchFamily="34" charset="0"/>
              </a:rPr>
              <a:t>Opracowanie: </a:t>
            </a:r>
          </a:p>
          <a:p>
            <a:pPr eaLnBrk="1" hangingPunct="1">
              <a:lnSpc>
                <a:spcPct val="100000"/>
              </a:lnSpc>
              <a:spcBef>
                <a:spcPct val="0"/>
              </a:spcBef>
              <a:buFontTx/>
              <a:buNone/>
            </a:pPr>
            <a:endParaRPr lang="pl-PL" altLang="pl-PL" sz="500" dirty="0">
              <a:solidFill>
                <a:schemeClr val="bg1">
                  <a:lumMod val="75000"/>
                </a:schemeClr>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pl-PL" altLang="pl-PL" sz="1400" dirty="0">
                <a:solidFill>
                  <a:schemeClr val="bg1">
                    <a:lumMod val="75000"/>
                  </a:schemeClr>
                </a:solidFill>
                <a:latin typeface="Arial" panose="020B0604020202020204" pitchFamily="34" charset="0"/>
                <a:cs typeface="Arial" panose="020B0604020202020204" pitchFamily="34" charset="0"/>
              </a:rPr>
              <a:t>Krajowe Biuro Wyborcze</a:t>
            </a:r>
          </a:p>
          <a:p>
            <a:pPr eaLnBrk="1" hangingPunct="1">
              <a:lnSpc>
                <a:spcPct val="100000"/>
              </a:lnSpc>
              <a:spcBef>
                <a:spcPct val="0"/>
              </a:spcBef>
              <a:buFontTx/>
              <a:buNone/>
            </a:pPr>
            <a:r>
              <a:rPr lang="pl-PL" altLang="pl-PL" sz="1400" dirty="0">
                <a:solidFill>
                  <a:schemeClr val="bg1">
                    <a:lumMod val="75000"/>
                  </a:schemeClr>
                </a:solidFill>
                <a:latin typeface="Arial" panose="020B0604020202020204" pitchFamily="34" charset="0"/>
                <a:cs typeface="Arial" panose="020B0604020202020204" pitchFamily="34" charset="0"/>
              </a:rPr>
              <a:t>Delegatura w </a:t>
            </a:r>
            <a:r>
              <a:rPr lang="pl-PL" altLang="pl-PL" sz="1400" dirty="0" smtClean="0">
                <a:solidFill>
                  <a:schemeClr val="bg1">
                    <a:lumMod val="75000"/>
                  </a:schemeClr>
                </a:solidFill>
                <a:latin typeface="Arial" panose="020B0604020202020204" pitchFamily="34" charset="0"/>
                <a:cs typeface="Arial" panose="020B0604020202020204" pitchFamily="34" charset="0"/>
              </a:rPr>
              <a:t>Elblągu</a:t>
            </a:r>
            <a:endParaRPr lang="pl-PL" altLang="pl-PL" sz="1400" dirty="0">
              <a:solidFill>
                <a:schemeClr val="bg1">
                  <a:lumMod val="75000"/>
                </a:schemeClr>
              </a:solidFill>
              <a:latin typeface="Arial" panose="020B0604020202020204" pitchFamily="34" charset="0"/>
              <a:cs typeface="Arial" panose="020B0604020202020204" pitchFamily="34" charset="0"/>
            </a:endParaRPr>
          </a:p>
        </p:txBody>
      </p:sp>
      <p:sp>
        <p:nvSpPr>
          <p:cNvPr id="10" name="Symbol zastępczy numeru slajdu 9">
            <a:extLst>
              <a:ext uri="{FF2B5EF4-FFF2-40B4-BE49-F238E27FC236}">
                <a16:creationId xmlns:a16="http://schemas.microsoft.com/office/drawing/2014/main" xmlns="" id="{5B06110D-2D63-4BCB-BE9A-0373F94B59C8}"/>
              </a:ext>
            </a:extLst>
          </p:cNvPr>
          <p:cNvSpPr>
            <a:spLocks noGrp="1"/>
          </p:cNvSpPr>
          <p:nvPr>
            <p:ph type="sldNum" idx="12"/>
          </p:nvPr>
        </p:nvSpPr>
        <p:spPr/>
        <p:txBody>
          <a:bodyPr/>
          <a:lstStyle/>
          <a:p>
            <a:fld id="{1AD84A18-9CD5-4651-9EFB-5D7BAC229282}" type="slidenum">
              <a:rPr lang="pl-PL" smtClean="0"/>
              <a:t>1</a:t>
            </a:fld>
            <a:endParaRPr lang="pl-PL"/>
          </a:p>
        </p:txBody>
      </p:sp>
    </p:spTree>
    <p:extLst>
      <p:ext uri="{BB962C8B-B14F-4D97-AF65-F5344CB8AC3E}">
        <p14:creationId xmlns:p14="http://schemas.microsoft.com/office/powerpoint/2010/main" val="4253776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rostokąt 1"/>
          <p:cNvSpPr>
            <a:spLocks noChangeArrowheads="1"/>
          </p:cNvSpPr>
          <p:nvPr/>
        </p:nvSpPr>
        <p:spPr bwMode="auto">
          <a:xfrm>
            <a:off x="589847" y="805907"/>
            <a:ext cx="438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dirty="0">
                <a:solidFill>
                  <a:schemeClr val="bg1"/>
                </a:solidFill>
                <a:latin typeface="Arial Black" panose="020B0A04020102020204" pitchFamily="34" charset="0"/>
                <a:cs typeface="Arial" panose="020B0604020202020204" pitchFamily="34" charset="0"/>
              </a:rPr>
              <a:t>OBSERWATORZY SPOŁECZNI </a:t>
            </a:r>
          </a:p>
        </p:txBody>
      </p:sp>
      <p:sp>
        <p:nvSpPr>
          <p:cNvPr id="5" name="Prostokąt 4"/>
          <p:cNvSpPr/>
          <p:nvPr/>
        </p:nvSpPr>
        <p:spPr>
          <a:xfrm>
            <a:off x="348708" y="1697319"/>
            <a:ext cx="8135937" cy="5105400"/>
          </a:xfrm>
          <a:prstGeom prst="rect">
            <a:avLst/>
          </a:prstGeom>
        </p:spPr>
        <p:txBody>
          <a:bodyPr>
            <a:spAutoFit/>
          </a:bodyPr>
          <a:lstStyle/>
          <a:p>
            <a:pPr marL="285750" indent="-285750">
              <a:buFont typeface="Arial" panose="020B0604020202020204" pitchFamily="34" charset="0"/>
              <a:buChar char="•"/>
              <a:defRPr/>
            </a:pPr>
            <a:endParaRPr lang="pl-PL" dirty="0">
              <a:latin typeface="Franklin Gothic Book" panose="020B0503020102020204" pitchFamily="34" charset="0"/>
              <a:cs typeface="Arial" panose="020B0604020202020204" pitchFamily="34" charset="0"/>
            </a:endParaRPr>
          </a:p>
          <a:p>
            <a:pPr>
              <a:defRPr/>
            </a:pPr>
            <a:endParaRPr lang="pl-PL" dirty="0"/>
          </a:p>
          <a:p>
            <a:pPr marL="285750" indent="-285750" algn="just">
              <a:buFont typeface="Arial" panose="020B0604020202020204" pitchFamily="34" charset="0"/>
              <a:buChar char="•"/>
              <a:defRPr/>
            </a:pPr>
            <a:r>
              <a:rPr lang="pl-PL" sz="1800" dirty="0">
                <a:latin typeface="Franklin Gothic Book" panose="020B0503020102020204" pitchFamily="34" charset="0"/>
              </a:rPr>
              <a:t>zarejestrowane w Rzeczypospolitej Polskiej, tj. </a:t>
            </a:r>
            <a:r>
              <a:rPr lang="pl-PL" sz="1800" b="1" dirty="0">
                <a:latin typeface="Franklin Gothic Book" panose="020B0503020102020204" pitchFamily="34" charset="0"/>
              </a:rPr>
              <a:t>wpisane do Krajowego Rejestru Sądowego</a:t>
            </a:r>
            <a:r>
              <a:rPr lang="pl-PL" sz="1800" dirty="0">
                <a:latin typeface="Franklin Gothic Book" panose="020B0503020102020204" pitchFamily="34" charset="0"/>
              </a:rPr>
              <a:t>, stowarzyszenia i fundacje, do których celów statutowych należy troska o demokrację, prawa obywatelskie i rozwój społeczeństwa obywatelskiego, mają prawo wyznaczyć po jednym obserwatorze społecznym do każdej obwodowej komisji wyborczej</a:t>
            </a:r>
          </a:p>
          <a:p>
            <a:pPr algn="just">
              <a:defRPr/>
            </a:pPr>
            <a:endParaRPr lang="pl-PL" sz="1800" dirty="0">
              <a:latin typeface="Franklin Gothic Book" panose="020B0503020102020204" pitchFamily="34" charset="0"/>
            </a:endParaRPr>
          </a:p>
          <a:p>
            <a:pPr marL="285750" indent="-285750" algn="just">
              <a:buFont typeface="Arial" panose="020B0604020202020204" pitchFamily="34" charset="0"/>
              <a:buChar char="•"/>
              <a:defRPr/>
            </a:pPr>
            <a:r>
              <a:rPr lang="pl-PL" sz="1800" dirty="0">
                <a:latin typeface="Franklin Gothic Book" panose="020B0503020102020204" pitchFamily="34" charset="0"/>
              </a:rPr>
              <a:t>sprawdzenia można dokonać w wyszukiwarce Ministerstwa Sprawiedliwości na stronie internetowej </a:t>
            </a:r>
            <a:r>
              <a:rPr lang="pl-PL" sz="1800" u="sng" dirty="0">
                <a:latin typeface="Franklin Gothic Book" panose="020B0503020102020204" pitchFamily="34" charset="0"/>
                <a:hlinkClick r:id="rId2"/>
              </a:rPr>
              <a:t>https://ekrs.ms.gov.pl/web/wyszukiwarka-krs</a:t>
            </a:r>
            <a:r>
              <a:rPr lang="pl-PL" sz="1800" dirty="0">
                <a:latin typeface="Franklin Gothic Book" panose="020B0503020102020204" pitchFamily="34" charset="0"/>
              </a:rPr>
              <a:t>. </a:t>
            </a:r>
          </a:p>
          <a:p>
            <a:pPr marL="285750" indent="-285750" algn="just">
              <a:buFont typeface="Arial" panose="020B0604020202020204" pitchFamily="34" charset="0"/>
              <a:buChar char="•"/>
              <a:defRPr/>
            </a:pPr>
            <a:endParaRPr lang="pl-PL" sz="1800" dirty="0">
              <a:latin typeface="Franklin Gothic Book" panose="020B0503020102020204" pitchFamily="34" charset="0"/>
            </a:endParaRPr>
          </a:p>
          <a:p>
            <a:pPr marL="285750" indent="-285750" algn="just">
              <a:buFont typeface="Arial" panose="020B0604020202020204" pitchFamily="34" charset="0"/>
              <a:buChar char="•"/>
              <a:defRPr/>
            </a:pPr>
            <a:r>
              <a:rPr lang="pl-PL" sz="1800" dirty="0">
                <a:latin typeface="Franklin Gothic Book" panose="020B0503020102020204" pitchFamily="34" charset="0"/>
              </a:rPr>
              <a:t>prawo wyznaczenia po jednym obserwatorze społecznym do komisji wyborczych mają stowarzyszenia i fundacje, które w swoim statucie mają zapisaną realizację co najmniej jednego z wymienionego wyżej celów, tj. troskę </a:t>
            </a:r>
            <a:br>
              <a:rPr lang="pl-PL" sz="1800" dirty="0">
                <a:latin typeface="Franklin Gothic Book" panose="020B0503020102020204" pitchFamily="34" charset="0"/>
              </a:rPr>
            </a:br>
            <a:r>
              <a:rPr lang="pl-PL" sz="1800" dirty="0">
                <a:latin typeface="Franklin Gothic Book" panose="020B0503020102020204" pitchFamily="34" charset="0"/>
              </a:rPr>
              <a:t>o demokrację lub prawa obywatelskie albo rozwój społeczeństwa obywatelskiego. Nie ma przy tym znaczenia, w jaki sposób zostaną one zapisane (jakie sformułowania zostaną użyte) w statucie.</a:t>
            </a:r>
          </a:p>
          <a:p>
            <a:pPr>
              <a:lnSpc>
                <a:spcPct val="90000"/>
              </a:lnSpc>
              <a:spcBef>
                <a:spcPct val="20000"/>
              </a:spcBef>
              <a:defRPr/>
            </a:pPr>
            <a:endParaRPr lang="pl-PL" dirty="0">
              <a:latin typeface="Franklin Gothic Book" panose="020B0503020102020204" pitchFamily="34" charset="0"/>
              <a:cs typeface="Arial" panose="020B0604020202020204" pitchFamily="34" charset="0"/>
            </a:endParaRPr>
          </a:p>
        </p:txBody>
      </p:sp>
      <p:sp>
        <p:nvSpPr>
          <p:cNvPr id="3" name="Symbol zastępczy numeru slajdu 2">
            <a:extLst>
              <a:ext uri="{FF2B5EF4-FFF2-40B4-BE49-F238E27FC236}">
                <a16:creationId xmlns:a16="http://schemas.microsoft.com/office/drawing/2014/main" xmlns="" id="{45320C08-74EA-43A6-BFF5-64952CEF97ED}"/>
              </a:ext>
            </a:extLst>
          </p:cNvPr>
          <p:cNvSpPr>
            <a:spLocks noGrp="1"/>
          </p:cNvSpPr>
          <p:nvPr>
            <p:ph type="sldNum" idx="12"/>
          </p:nvPr>
        </p:nvSpPr>
        <p:spPr/>
        <p:txBody>
          <a:bodyPr/>
          <a:lstStyle/>
          <a:p>
            <a:fld id="{1AD84A18-9CD5-4651-9EFB-5D7BAC229282}" type="slidenum">
              <a:rPr lang="pl-PL" smtClean="0"/>
              <a:t>10</a:t>
            </a:fld>
            <a:endParaRPr lang="pl-PL"/>
          </a:p>
        </p:txBody>
      </p:sp>
      <p:pic>
        <p:nvPicPr>
          <p:cNvPr id="6"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rostokąt 1"/>
          <p:cNvSpPr>
            <a:spLocks noChangeArrowheads="1"/>
          </p:cNvSpPr>
          <p:nvPr/>
        </p:nvSpPr>
        <p:spPr bwMode="auto">
          <a:xfrm>
            <a:off x="2514238" y="1133649"/>
            <a:ext cx="438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dirty="0">
                <a:solidFill>
                  <a:srgbClr val="C00000"/>
                </a:solidFill>
                <a:latin typeface="Arial Black" panose="020B0A04020102020204" pitchFamily="34" charset="0"/>
                <a:cs typeface="Arial" panose="020B0604020202020204" pitchFamily="34" charset="0"/>
              </a:rPr>
              <a:t>OBSERWATORZY SPOŁECZNI </a:t>
            </a:r>
          </a:p>
        </p:txBody>
      </p:sp>
      <p:pic>
        <p:nvPicPr>
          <p:cNvPr id="43011" name="Picture 2" descr="http://uxbite.com/wp-content/uploads/2011/08/observing-eye-300x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0126" y="5075399"/>
            <a:ext cx="207803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nak zakazu 6"/>
          <p:cNvSpPr/>
          <p:nvPr/>
        </p:nvSpPr>
        <p:spPr>
          <a:xfrm>
            <a:off x="3011536" y="5000613"/>
            <a:ext cx="1152128" cy="1224136"/>
          </a:xfrm>
          <a:prstGeom prst="noSmoking">
            <a:avLst>
              <a:gd name="adj" fmla="val 4308"/>
            </a:avLst>
          </a:prstGeom>
          <a:solidFill>
            <a:srgbClr val="FF0000"/>
          </a:solidFill>
          <a:ln w="25400" cmpd="sng">
            <a:solidFill>
              <a:srgbClr val="502604">
                <a:alpha val="70000"/>
              </a:srgbClr>
            </a:solidFill>
          </a:ln>
          <a:effectLst>
            <a:outerShdw blurRad="596900" dist="88900" sx="106000" sy="106000" algn="ctr" rotWithShape="0">
              <a:schemeClr val="bg2">
                <a:lumMod val="25000"/>
                <a:alpha val="50000"/>
              </a:schemeClr>
            </a:outerShdw>
          </a:effectLst>
          <a:scene3d>
            <a:camera prst="orthographicFront"/>
            <a:lightRig rig="threePt" dir="t"/>
          </a:scene3d>
          <a:sp3d extrusionH="76200" contourW="12700" prstMaterial="flat">
            <a:bevelT w="342900" prst="coolSlant"/>
            <a:extrusionClr>
              <a:schemeClr val="accent6">
                <a:lumMod val="75000"/>
              </a:schemeClr>
            </a:extrusionClr>
            <a:contourClr>
              <a:schemeClr val="accent6">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chemeClr val="tx1"/>
              </a:solidFill>
              <a:latin typeface="Arial" panose="020B0604020202020204" pitchFamily="34" charset="0"/>
              <a:cs typeface="Arial" panose="020B0604020202020204" pitchFamily="34" charset="0"/>
            </a:endParaRPr>
          </a:p>
        </p:txBody>
      </p:sp>
      <p:sp>
        <p:nvSpPr>
          <p:cNvPr id="43015" name="Prostokąt 4"/>
          <p:cNvSpPr>
            <a:spLocks noChangeArrowheads="1"/>
          </p:cNvSpPr>
          <p:nvPr/>
        </p:nvSpPr>
        <p:spPr bwMode="auto">
          <a:xfrm>
            <a:off x="359569" y="2451753"/>
            <a:ext cx="8424862" cy="2232025"/>
          </a:xfrm>
          <a:prstGeom prst="rect">
            <a:avLst/>
          </a:prstGeom>
          <a:noFill/>
          <a:ln w="19050">
            <a:solidFill>
              <a:srgbClr val="9D032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endParaRPr lang="pl-PL" altLang="pl-PL" sz="1100" dirty="0">
              <a:latin typeface="Arial" panose="020B0604020202020204" pitchFamily="34" charset="0"/>
            </a:endParaRPr>
          </a:p>
          <a:p>
            <a:pPr algn="just">
              <a:lnSpc>
                <a:spcPct val="100000"/>
              </a:lnSpc>
              <a:spcBef>
                <a:spcPct val="0"/>
              </a:spcBef>
              <a:buFontTx/>
              <a:buNone/>
            </a:pPr>
            <a:r>
              <a:rPr lang="pl-PL" altLang="pl-PL" sz="1800" b="1" dirty="0">
                <a:latin typeface="Arial" panose="020B0604020202020204" pitchFamily="34" charset="0"/>
              </a:rPr>
              <a:t>Obserwatorzy społeczni mają takie same uprawnienia </a:t>
            </a:r>
            <a:r>
              <a:rPr lang="pl-PL" altLang="pl-PL" sz="1800" dirty="0">
                <a:latin typeface="Arial" panose="020B0604020202020204" pitchFamily="34" charset="0"/>
              </a:rPr>
              <a:t>jakie przysługują mężom zaufania </a:t>
            </a:r>
            <a:r>
              <a:rPr lang="pl-PL" altLang="pl-PL" sz="1800" b="1" dirty="0">
                <a:solidFill>
                  <a:srgbClr val="C00000"/>
                </a:solidFill>
                <a:latin typeface="Arial" panose="020B0604020202020204" pitchFamily="34" charset="0"/>
              </a:rPr>
              <a:t>za wyjątkiem: </a:t>
            </a:r>
          </a:p>
          <a:p>
            <a:pPr algn="just">
              <a:lnSpc>
                <a:spcPct val="100000"/>
              </a:lnSpc>
              <a:spcBef>
                <a:spcPct val="0"/>
              </a:spcBef>
              <a:buFontTx/>
              <a:buNone/>
            </a:pPr>
            <a:endParaRPr lang="pl-PL" altLang="pl-PL" sz="1800" dirty="0">
              <a:latin typeface="Arial" panose="020B0604020202020204" pitchFamily="34" charset="0"/>
            </a:endParaRPr>
          </a:p>
          <a:p>
            <a:pPr algn="just">
              <a:lnSpc>
                <a:spcPct val="100000"/>
              </a:lnSpc>
              <a:spcBef>
                <a:spcPct val="0"/>
              </a:spcBef>
              <a:buFontTx/>
              <a:buNone/>
            </a:pPr>
            <a:r>
              <a:rPr lang="pl-PL" altLang="pl-PL" sz="1800" b="1" dirty="0">
                <a:latin typeface="Arial" panose="020B0604020202020204" pitchFamily="34" charset="0"/>
              </a:rPr>
              <a:t>1) wnoszenia uwag do protokołu głosowania; </a:t>
            </a:r>
            <a:endParaRPr lang="pl-PL" altLang="pl-PL" sz="1800" dirty="0">
              <a:latin typeface="Arial" panose="020B0604020202020204" pitchFamily="34" charset="0"/>
            </a:endParaRPr>
          </a:p>
          <a:p>
            <a:pPr algn="just">
              <a:lnSpc>
                <a:spcPct val="100000"/>
              </a:lnSpc>
              <a:spcBef>
                <a:spcPct val="0"/>
              </a:spcBef>
              <a:buFontTx/>
              <a:buNone/>
            </a:pPr>
            <a:r>
              <a:rPr lang="pl-PL" altLang="pl-PL" sz="1800" b="1" dirty="0">
                <a:latin typeface="Arial" panose="020B0604020202020204" pitchFamily="34" charset="0"/>
              </a:rPr>
              <a:t>2) obecności przy przewożeniu i przekazywaniu protokołu </a:t>
            </a:r>
          </a:p>
          <a:p>
            <a:pPr algn="just">
              <a:lnSpc>
                <a:spcPct val="100000"/>
              </a:lnSpc>
              <a:spcBef>
                <a:spcPct val="0"/>
              </a:spcBef>
              <a:buFontTx/>
              <a:buNone/>
            </a:pPr>
            <a:r>
              <a:rPr lang="pl-PL" altLang="pl-PL" sz="1800" b="1" dirty="0">
                <a:latin typeface="Arial" panose="020B0604020202020204" pitchFamily="34" charset="0"/>
              </a:rPr>
              <a:t>3) również muszą posiadać zaświadczenie wydane przez uprawniony organ</a:t>
            </a:r>
          </a:p>
          <a:p>
            <a:pPr algn="just">
              <a:lnSpc>
                <a:spcPct val="100000"/>
              </a:lnSpc>
              <a:spcBef>
                <a:spcPct val="0"/>
              </a:spcBef>
              <a:buFontTx/>
              <a:buNone/>
            </a:pPr>
            <a:r>
              <a:rPr lang="pl-PL" altLang="pl-PL" sz="2000" b="1" dirty="0">
                <a:latin typeface="Arial" panose="020B0604020202020204" pitchFamily="34" charset="0"/>
              </a:rPr>
              <a:t>    </a:t>
            </a:r>
            <a:endParaRPr lang="pl-PL" altLang="pl-PL" sz="2000" dirty="0">
              <a:latin typeface="Arial" panose="020B0604020202020204" pitchFamily="34" charset="0"/>
            </a:endParaRPr>
          </a:p>
        </p:txBody>
      </p:sp>
      <p:sp>
        <p:nvSpPr>
          <p:cNvPr id="3" name="Symbol zastępczy numeru slajdu 2">
            <a:extLst>
              <a:ext uri="{FF2B5EF4-FFF2-40B4-BE49-F238E27FC236}">
                <a16:creationId xmlns:a16="http://schemas.microsoft.com/office/drawing/2014/main" xmlns="" id="{F1C76DB9-0A82-405B-AE65-98ED5B819332}"/>
              </a:ext>
            </a:extLst>
          </p:cNvPr>
          <p:cNvSpPr>
            <a:spLocks noGrp="1"/>
          </p:cNvSpPr>
          <p:nvPr>
            <p:ph type="sldNum" idx="12"/>
          </p:nvPr>
        </p:nvSpPr>
        <p:spPr/>
        <p:txBody>
          <a:bodyPr/>
          <a:lstStyle/>
          <a:p>
            <a:fld id="{1AD84A18-9CD5-4651-9EFB-5D7BAC229282}" type="slidenum">
              <a:rPr lang="pl-PL" smtClean="0"/>
              <a:t>11</a:t>
            </a:fld>
            <a:endParaRPr lang="pl-PL"/>
          </a:p>
        </p:txBody>
      </p:sp>
      <p:pic>
        <p:nvPicPr>
          <p:cNvPr id="8"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rostokąt 1"/>
          <p:cNvSpPr>
            <a:spLocks noChangeArrowheads="1"/>
          </p:cNvSpPr>
          <p:nvPr/>
        </p:nvSpPr>
        <p:spPr bwMode="auto">
          <a:xfrm>
            <a:off x="750085" y="779784"/>
            <a:ext cx="5626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dirty="0">
                <a:solidFill>
                  <a:schemeClr val="bg1"/>
                </a:solidFill>
                <a:latin typeface="Arial Black" panose="020B0A04020102020204" pitchFamily="34" charset="0"/>
                <a:cs typeface="Arial" panose="020B0604020202020204" pitchFamily="34" charset="0"/>
              </a:rPr>
              <a:t>OBSERWATORZY MIĘDZYNARODOWI </a:t>
            </a:r>
          </a:p>
        </p:txBody>
      </p:sp>
      <p:sp>
        <p:nvSpPr>
          <p:cNvPr id="44035" name="Prostokąt 2"/>
          <p:cNvSpPr>
            <a:spLocks noChangeArrowheads="1"/>
          </p:cNvSpPr>
          <p:nvPr/>
        </p:nvSpPr>
        <p:spPr bwMode="auto">
          <a:xfrm>
            <a:off x="323850" y="1822450"/>
            <a:ext cx="8496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pl-PL" altLang="pl-PL" sz="2000" dirty="0">
                <a:latin typeface="Franklin Gothic Book" panose="020B0503020102020204" pitchFamily="34" charset="0"/>
                <a:cs typeface="Arial" panose="020B0604020202020204" pitchFamily="34" charset="0"/>
              </a:rPr>
              <a:t>przy wszystkich czynnościach komisji mogą być również obecni </a:t>
            </a:r>
            <a:br>
              <a:rPr lang="pl-PL" altLang="pl-PL" sz="2000" dirty="0">
                <a:latin typeface="Franklin Gothic Book" panose="020B0503020102020204" pitchFamily="34" charset="0"/>
                <a:cs typeface="Arial" panose="020B0604020202020204" pitchFamily="34" charset="0"/>
              </a:rPr>
            </a:br>
            <a:r>
              <a:rPr lang="pl-PL" altLang="pl-PL" sz="2000" b="1" dirty="0">
                <a:solidFill>
                  <a:srgbClr val="9D032A"/>
                </a:solidFill>
                <a:latin typeface="Franklin Gothic Book" panose="020B0503020102020204" pitchFamily="34" charset="0"/>
                <a:cs typeface="Arial" panose="020B0604020202020204" pitchFamily="34" charset="0"/>
              </a:rPr>
              <a:t>obserwatorzy międzynarodowi  </a:t>
            </a:r>
            <a:r>
              <a:rPr lang="pl-PL" altLang="pl-PL" sz="2000" b="1" dirty="0">
                <a:latin typeface="Franklin Gothic Book" panose="020B0503020102020204" pitchFamily="34" charset="0"/>
                <a:cs typeface="Arial" panose="020B0604020202020204" pitchFamily="34" charset="0"/>
              </a:rPr>
              <a:t>zaproszeni przez PKW. </a:t>
            </a:r>
          </a:p>
        </p:txBody>
      </p:sp>
      <p:sp>
        <p:nvSpPr>
          <p:cNvPr id="46084" name="Prostokąt 4"/>
          <p:cNvSpPr>
            <a:spLocks noChangeArrowheads="1"/>
          </p:cNvSpPr>
          <p:nvPr/>
        </p:nvSpPr>
        <p:spPr bwMode="auto">
          <a:xfrm>
            <a:off x="307374" y="2636912"/>
            <a:ext cx="84248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pl-PL" altLang="pl-PL" sz="2000" dirty="0">
                <a:latin typeface="Franklin Gothic Book" panose="020B0503020102020204" pitchFamily="34" charset="0"/>
                <a:cs typeface="Arial" panose="020B0604020202020204" pitchFamily="34" charset="0"/>
              </a:rPr>
              <a:t>                     </a:t>
            </a:r>
          </a:p>
          <a:p>
            <a:pPr marL="342900" indent="-342900" algn="just">
              <a:lnSpc>
                <a:spcPct val="100000"/>
              </a:lnSpc>
              <a:spcBef>
                <a:spcPct val="0"/>
              </a:spcBef>
              <a:defRPr/>
            </a:pPr>
            <a:r>
              <a:rPr lang="pl-PL" altLang="pl-PL" sz="2000" dirty="0">
                <a:latin typeface="Franklin Gothic Book" panose="020B0503020102020204" pitchFamily="34" charset="0"/>
                <a:cs typeface="Arial" panose="020B0604020202020204" pitchFamily="34" charset="0"/>
              </a:rPr>
              <a:t>obserwatorzy międzynarodowi przedstawią komisji </a:t>
            </a:r>
            <a:r>
              <a:rPr lang="pl-PL" altLang="pl-PL" sz="2000" b="1" dirty="0">
                <a:solidFill>
                  <a:schemeClr val="accent5"/>
                </a:solidFill>
                <a:latin typeface="Franklin Gothic Book" panose="020B0503020102020204" pitchFamily="34" charset="0"/>
                <a:cs typeface="Arial" panose="020B0604020202020204" pitchFamily="34" charset="0"/>
              </a:rPr>
              <a:t>zaświadczenie wydane przez PKW. </a:t>
            </a:r>
          </a:p>
          <a:p>
            <a:pPr marL="342900" indent="-342900" algn="just">
              <a:lnSpc>
                <a:spcPct val="100000"/>
              </a:lnSpc>
              <a:spcBef>
                <a:spcPct val="0"/>
              </a:spcBef>
              <a:defRPr/>
            </a:pPr>
            <a:endParaRPr lang="pl-PL" altLang="pl-PL" sz="2000" dirty="0">
              <a:latin typeface="Franklin Gothic Book" panose="020B0503020102020204" pitchFamily="34" charset="0"/>
              <a:cs typeface="Arial" panose="020B0604020202020204" pitchFamily="34" charset="0"/>
            </a:endParaRPr>
          </a:p>
          <a:p>
            <a:pPr marL="342900" indent="-342900" algn="just">
              <a:lnSpc>
                <a:spcPct val="100000"/>
              </a:lnSpc>
              <a:spcBef>
                <a:spcPct val="0"/>
              </a:spcBef>
              <a:defRPr/>
            </a:pPr>
            <a:r>
              <a:rPr lang="pl-PL" altLang="pl-PL" sz="2000" dirty="0">
                <a:latin typeface="Franklin Gothic Book" panose="020B0503020102020204" pitchFamily="34" charset="0"/>
                <a:cs typeface="Arial" panose="020B0604020202020204" pitchFamily="34" charset="0"/>
              </a:rPr>
              <a:t>obserwatorzy posiadają </a:t>
            </a:r>
            <a:r>
              <a:rPr lang="pl-PL" altLang="pl-PL" sz="2000" b="1" dirty="0">
                <a:solidFill>
                  <a:schemeClr val="accent5"/>
                </a:solidFill>
                <a:latin typeface="Franklin Gothic Book" panose="020B0503020102020204" pitchFamily="34" charset="0"/>
                <a:cs typeface="Arial" panose="020B0604020202020204" pitchFamily="34" charset="0"/>
              </a:rPr>
              <a:t>uprawnienia mężów zaufania</a:t>
            </a:r>
            <a:r>
              <a:rPr lang="pl-PL" altLang="pl-PL" sz="2000" dirty="0">
                <a:latin typeface="Franklin Gothic Book" panose="020B0503020102020204" pitchFamily="34" charset="0"/>
                <a:cs typeface="Arial" panose="020B0604020202020204" pitchFamily="34" charset="0"/>
              </a:rPr>
              <a:t>, z wyjątkiem prawa do wnoszenia uwag do protokołu.</a:t>
            </a:r>
          </a:p>
          <a:p>
            <a:pPr marL="342900" indent="-342900" algn="just">
              <a:lnSpc>
                <a:spcPct val="100000"/>
              </a:lnSpc>
              <a:spcBef>
                <a:spcPct val="0"/>
              </a:spcBef>
              <a:defRPr/>
            </a:pPr>
            <a:endParaRPr lang="pl-PL" altLang="pl-PL" sz="2000" dirty="0">
              <a:latin typeface="Franklin Gothic Book" panose="020B0503020102020204" pitchFamily="34" charset="0"/>
              <a:cs typeface="Arial" panose="020B0604020202020204" pitchFamily="34" charset="0"/>
            </a:endParaRPr>
          </a:p>
          <a:p>
            <a:pPr marL="342900" indent="-342900" algn="just">
              <a:lnSpc>
                <a:spcPct val="100000"/>
              </a:lnSpc>
              <a:spcBef>
                <a:spcPct val="0"/>
              </a:spcBef>
              <a:defRPr/>
            </a:pPr>
            <a:r>
              <a:rPr lang="pl-PL" altLang="pl-PL" sz="2000" b="1" dirty="0">
                <a:latin typeface="Franklin Gothic Book" panose="020B0503020102020204" pitchFamily="34" charset="0"/>
                <a:cs typeface="Arial" panose="020B0604020202020204" pitchFamily="34" charset="0"/>
              </a:rPr>
              <a:t>nie mogą oni wykonywać żadnych czynności członka komisji, pomagać głosującym w głosowaniu ani udzielać im wyjaśnień.</a:t>
            </a:r>
          </a:p>
        </p:txBody>
      </p:sp>
      <p:sp>
        <p:nvSpPr>
          <p:cNvPr id="3" name="Symbol zastępczy numeru slajdu 2">
            <a:extLst>
              <a:ext uri="{FF2B5EF4-FFF2-40B4-BE49-F238E27FC236}">
                <a16:creationId xmlns:a16="http://schemas.microsoft.com/office/drawing/2014/main" xmlns="" id="{713C1BFF-028A-4253-A866-C6305E4902D3}"/>
              </a:ext>
            </a:extLst>
          </p:cNvPr>
          <p:cNvSpPr>
            <a:spLocks noGrp="1"/>
          </p:cNvSpPr>
          <p:nvPr>
            <p:ph type="sldNum" idx="12"/>
          </p:nvPr>
        </p:nvSpPr>
        <p:spPr/>
        <p:txBody>
          <a:bodyPr/>
          <a:lstStyle/>
          <a:p>
            <a:fld id="{1AD84A18-9CD5-4651-9EFB-5D7BAC229282}" type="slidenum">
              <a:rPr lang="pl-PL" smtClean="0"/>
              <a:t>12</a:t>
            </a:fld>
            <a:endParaRPr lang="pl-PL"/>
          </a:p>
        </p:txBody>
      </p:sp>
      <p:pic>
        <p:nvPicPr>
          <p:cNvPr id="6"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rostokąt 1"/>
          <p:cNvSpPr>
            <a:spLocks noChangeArrowheads="1"/>
          </p:cNvSpPr>
          <p:nvPr/>
        </p:nvSpPr>
        <p:spPr bwMode="auto">
          <a:xfrm>
            <a:off x="801432" y="803067"/>
            <a:ext cx="350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cs typeface="Arial" panose="020B0604020202020204" pitchFamily="34" charset="0"/>
              </a:rPr>
              <a:t>PRAWA DZIENNIKARZY</a:t>
            </a:r>
          </a:p>
        </p:txBody>
      </p:sp>
      <p:pic>
        <p:nvPicPr>
          <p:cNvPr id="45059" name="Picture 4" descr="4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80" y="1818471"/>
            <a:ext cx="2127250" cy="29321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 name="Prostokąt 5"/>
          <p:cNvSpPr/>
          <p:nvPr/>
        </p:nvSpPr>
        <p:spPr>
          <a:xfrm>
            <a:off x="2491485" y="1876414"/>
            <a:ext cx="6239685" cy="2816225"/>
          </a:xfrm>
          <a:prstGeom prst="rect">
            <a:avLst/>
          </a:prstGeom>
        </p:spPr>
        <p:txBody>
          <a:bodyPr wrap="square">
            <a:spAutoFit/>
          </a:bodyPr>
          <a:lstStyle/>
          <a:p>
            <a:pPr marL="285750" indent="-285750">
              <a:buFont typeface="Arial" panose="020B0604020202020204" pitchFamily="34" charset="0"/>
              <a:buChar char="•"/>
              <a:defRPr/>
            </a:pPr>
            <a:r>
              <a:rPr lang="pl-PL" sz="1700" dirty="0">
                <a:latin typeface="Franklin Gothic Book" panose="020B0503020102020204" pitchFamily="34" charset="0"/>
                <a:cs typeface="Arial" panose="020B0604020202020204" pitchFamily="34" charset="0"/>
              </a:rPr>
              <a:t>ważna legitymacja dziennikarska lub inny dokument potwierdzający reprezentowanie redakcji;</a:t>
            </a:r>
          </a:p>
          <a:p>
            <a:pPr marL="171450" indent="-171450">
              <a:buFont typeface="Arial" panose="020B0604020202020204" pitchFamily="34" charset="0"/>
              <a:buChar char="•"/>
              <a:defRPr/>
            </a:pPr>
            <a:endParaRPr lang="pl-PL" sz="800" dirty="0">
              <a:latin typeface="Franklin Gothic Book" panose="020B0503020102020204" pitchFamily="34" charset="0"/>
              <a:cs typeface="Arial" panose="020B0604020202020204" pitchFamily="34" charset="0"/>
            </a:endParaRPr>
          </a:p>
          <a:p>
            <a:pPr marL="285750" indent="-285750">
              <a:buFont typeface="Arial" panose="020B0604020202020204" pitchFamily="34" charset="0"/>
              <a:buChar char="•"/>
              <a:defRPr/>
            </a:pPr>
            <a:r>
              <a:rPr lang="pl-PL" sz="1700" dirty="0">
                <a:latin typeface="Franklin Gothic Book" panose="020B0503020102020204" pitchFamily="34" charset="0"/>
                <a:cs typeface="Arial" panose="020B0604020202020204" pitchFamily="34" charset="0"/>
              </a:rPr>
              <a:t>obowiązek zgłoszenia przewodniczącemu komisji </a:t>
            </a:r>
            <a:br>
              <a:rPr lang="pl-PL" sz="1700" dirty="0">
                <a:latin typeface="Franklin Gothic Book" panose="020B0503020102020204" pitchFamily="34" charset="0"/>
                <a:cs typeface="Arial" panose="020B0604020202020204" pitchFamily="34" charset="0"/>
              </a:rPr>
            </a:br>
            <a:r>
              <a:rPr lang="pl-PL" sz="1700" dirty="0">
                <a:latin typeface="Franklin Gothic Book" panose="020B0503020102020204" pitchFamily="34" charset="0"/>
                <a:cs typeface="Arial" panose="020B0604020202020204" pitchFamily="34" charset="0"/>
              </a:rPr>
              <a:t>oraz stosowanie się do zarządzeń mających na celu zapewnienie powagi i tajności głosowania;</a:t>
            </a:r>
          </a:p>
          <a:p>
            <a:pPr marL="171450" indent="-171450">
              <a:buFont typeface="Arial" panose="020B0604020202020204" pitchFamily="34" charset="0"/>
              <a:buChar char="•"/>
              <a:defRPr/>
            </a:pPr>
            <a:endParaRPr lang="pl-PL" sz="800" dirty="0">
              <a:latin typeface="Franklin Gothic Book" panose="020B0503020102020204" pitchFamily="34" charset="0"/>
              <a:cs typeface="Arial" panose="020B0604020202020204" pitchFamily="34" charset="0"/>
            </a:endParaRPr>
          </a:p>
          <a:p>
            <a:pPr marL="285750" indent="-285750">
              <a:buFont typeface="Arial" panose="020B0604020202020204" pitchFamily="34" charset="0"/>
              <a:buChar char="•"/>
              <a:defRPr/>
            </a:pPr>
            <a:r>
              <a:rPr lang="pl-PL" sz="1700" dirty="0">
                <a:latin typeface="Franklin Gothic Book" panose="020B0503020102020204" pitchFamily="34" charset="0"/>
                <a:cs typeface="Arial" panose="020B0604020202020204" pitchFamily="34" charset="0"/>
              </a:rPr>
              <a:t>zakaz przeprowadzania wywiadów </a:t>
            </a:r>
            <a:r>
              <a:rPr lang="pl-PL" sz="1700" b="1" u="sng" dirty="0">
                <a:solidFill>
                  <a:srgbClr val="9D032A"/>
                </a:solidFill>
                <a:latin typeface="Franklin Gothic Book" panose="020B0503020102020204" pitchFamily="34" charset="0"/>
                <a:cs typeface="Arial" panose="020B0604020202020204" pitchFamily="34" charset="0"/>
              </a:rPr>
              <a:t>w lokalu </a:t>
            </a:r>
            <a:br>
              <a:rPr lang="pl-PL" sz="1700" b="1" u="sng" dirty="0">
                <a:solidFill>
                  <a:srgbClr val="9D032A"/>
                </a:solidFill>
                <a:latin typeface="Franklin Gothic Book" panose="020B0503020102020204" pitchFamily="34" charset="0"/>
                <a:cs typeface="Arial" panose="020B0604020202020204" pitchFamily="34" charset="0"/>
              </a:rPr>
            </a:br>
            <a:r>
              <a:rPr lang="pl-PL" sz="1700" b="1" u="sng" dirty="0">
                <a:solidFill>
                  <a:srgbClr val="9D032A"/>
                </a:solidFill>
                <a:latin typeface="Franklin Gothic Book" panose="020B0503020102020204" pitchFamily="34" charset="0"/>
                <a:cs typeface="Arial" panose="020B0604020202020204" pitchFamily="34" charset="0"/>
              </a:rPr>
              <a:t>w którym odbywa się głosowanie; </a:t>
            </a:r>
          </a:p>
          <a:p>
            <a:pPr marL="171450" indent="-171450">
              <a:buFont typeface="Arial" panose="020B0604020202020204" pitchFamily="34" charset="0"/>
              <a:buChar char="•"/>
              <a:defRPr/>
            </a:pPr>
            <a:endParaRPr lang="pl-PL" sz="800" dirty="0">
              <a:latin typeface="Franklin Gothic Book" panose="020B0503020102020204" pitchFamily="34" charset="0"/>
              <a:cs typeface="Arial" panose="020B0604020202020204" pitchFamily="34" charset="0"/>
            </a:endParaRPr>
          </a:p>
          <a:p>
            <a:pPr marL="285750" indent="-285750">
              <a:buFont typeface="Arial" panose="020B0604020202020204" pitchFamily="34" charset="0"/>
              <a:buChar char="•"/>
              <a:defRPr/>
            </a:pPr>
            <a:r>
              <a:rPr lang="pl-PL" sz="1700" dirty="0">
                <a:latin typeface="Franklin Gothic Book" panose="020B0503020102020204" pitchFamily="34" charset="0"/>
                <a:cs typeface="Arial" panose="020B0604020202020204" pitchFamily="34" charset="0"/>
              </a:rPr>
              <a:t>zakaz przebywania w lokalu przed rozpoczęciem głosowania oraz po jego zakończeniu. </a:t>
            </a:r>
          </a:p>
        </p:txBody>
      </p:sp>
      <p:sp>
        <p:nvSpPr>
          <p:cNvPr id="27655" name="Prostokąt 6"/>
          <p:cNvSpPr>
            <a:spLocks noChangeArrowheads="1"/>
          </p:cNvSpPr>
          <p:nvPr/>
        </p:nvSpPr>
        <p:spPr bwMode="auto">
          <a:xfrm>
            <a:off x="647620" y="4909193"/>
            <a:ext cx="6204594" cy="1461939"/>
          </a:xfrm>
          <a:prstGeom prst="rect">
            <a:avLst/>
          </a:prstGeom>
          <a:noFill/>
          <a:ln w="28575">
            <a:solidFill>
              <a:srgbClr val="9D032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endParaRPr lang="pl-PL" altLang="pl-PL" sz="1050" b="1" dirty="0">
              <a:latin typeface="Franklin Gothic Book" panose="020B0503020102020204" pitchFamily="34" charset="0"/>
              <a:ea typeface="Times New Roman" panose="02020603050405020304" pitchFamily="18" charset="0"/>
              <a:cs typeface="Arial" panose="020B0604020202020204" pitchFamily="34" charset="0"/>
            </a:endParaRPr>
          </a:p>
          <a:p>
            <a:pPr>
              <a:defRPr/>
            </a:pPr>
            <a:r>
              <a:rPr lang="pl-PL" altLang="pl-PL" b="1" dirty="0">
                <a:solidFill>
                  <a:srgbClr val="9D032A"/>
                </a:solidFill>
                <a:latin typeface="Franklin Gothic Book" panose="020B0503020102020204" pitchFamily="34" charset="0"/>
                <a:ea typeface="Times New Roman" panose="02020603050405020304" pitchFamily="18" charset="0"/>
                <a:cs typeface="Arial" panose="020B0604020202020204" pitchFamily="34" charset="0"/>
              </a:rPr>
              <a:t>filmowanie i fotografowanie przebiegu głosowania</a:t>
            </a:r>
            <a:endParaRPr lang="pl-PL" altLang="pl-PL" dirty="0">
              <a:latin typeface="Franklin Gothic Book" panose="020B0503020102020204" pitchFamily="34" charset="0"/>
              <a:ea typeface="Times New Roman" panose="02020603050405020304" pitchFamily="18" charset="0"/>
              <a:cs typeface="Arial" panose="020B0604020202020204" pitchFamily="34" charset="0"/>
            </a:endParaRPr>
          </a:p>
          <a:p>
            <a:pPr>
              <a:defRPr/>
            </a:pPr>
            <a:r>
              <a:rPr lang="pl-PL" altLang="pl-PL" dirty="0">
                <a:latin typeface="Franklin Gothic Book" panose="020B0503020102020204" pitchFamily="34" charset="0"/>
                <a:ea typeface="Times New Roman" panose="02020603050405020304" pitchFamily="18" charset="0"/>
                <a:cs typeface="Arial" panose="020B0604020202020204" pitchFamily="34" charset="0"/>
              </a:rPr>
              <a:t>dopuszczalne jest, </a:t>
            </a:r>
            <a:r>
              <a:rPr lang="pl-PL" altLang="pl-PL" b="1" dirty="0">
                <a:latin typeface="Franklin Gothic Book" panose="020B0503020102020204" pitchFamily="34" charset="0"/>
                <a:ea typeface="Times New Roman" panose="02020603050405020304" pitchFamily="18" charset="0"/>
                <a:cs typeface="Arial" panose="020B0604020202020204" pitchFamily="34" charset="0"/>
              </a:rPr>
              <a:t>po uzyskaniu zgody przewodniczącego </a:t>
            </a:r>
            <a:r>
              <a:rPr lang="pl-PL" altLang="pl-PL" dirty="0">
                <a:latin typeface="Franklin Gothic Book" panose="020B0503020102020204" pitchFamily="34" charset="0"/>
                <a:ea typeface="Times New Roman" panose="02020603050405020304" pitchFamily="18" charset="0"/>
                <a:cs typeface="Arial" panose="020B0604020202020204" pitchFamily="34" charset="0"/>
              </a:rPr>
              <a:t/>
            </a:r>
            <a:br>
              <a:rPr lang="pl-PL" altLang="pl-PL" dirty="0">
                <a:latin typeface="Franklin Gothic Book" panose="020B0503020102020204" pitchFamily="34" charset="0"/>
                <a:ea typeface="Times New Roman" panose="02020603050405020304" pitchFamily="18" charset="0"/>
                <a:cs typeface="Arial" panose="020B0604020202020204" pitchFamily="34" charset="0"/>
              </a:rPr>
            </a:br>
            <a:r>
              <a:rPr lang="pl-PL" altLang="pl-PL" dirty="0">
                <a:latin typeface="Franklin Gothic Book" panose="020B0503020102020204" pitchFamily="34" charset="0"/>
                <a:ea typeface="Times New Roman" panose="02020603050405020304" pitchFamily="18" charset="0"/>
                <a:cs typeface="Arial" panose="020B0604020202020204" pitchFamily="34" charset="0"/>
              </a:rPr>
              <a:t>komisji oraz osób, których wizerunek jest utrwalany, </a:t>
            </a:r>
            <a:br>
              <a:rPr lang="pl-PL" altLang="pl-PL" dirty="0">
                <a:latin typeface="Franklin Gothic Book" panose="020B0503020102020204" pitchFamily="34" charset="0"/>
                <a:ea typeface="Times New Roman" panose="02020603050405020304" pitchFamily="18" charset="0"/>
                <a:cs typeface="Arial" panose="020B0604020202020204" pitchFamily="34" charset="0"/>
              </a:rPr>
            </a:br>
            <a:r>
              <a:rPr lang="pl-PL" altLang="pl-PL" sz="1200" b="1" dirty="0">
                <a:solidFill>
                  <a:srgbClr val="9D032A"/>
                </a:solidFill>
                <a:latin typeface="Franklin Gothic Book" panose="020B0503020102020204" pitchFamily="34" charset="0"/>
                <a:ea typeface="Times New Roman" panose="02020603050405020304" pitchFamily="18" charset="0"/>
                <a:cs typeface="Arial" panose="020B0604020202020204" pitchFamily="34" charset="0"/>
              </a:rPr>
              <a:t> </a:t>
            </a:r>
            <a:r>
              <a:rPr lang="pl-PL" altLang="pl-PL" b="1" dirty="0">
                <a:solidFill>
                  <a:srgbClr val="9D032A"/>
                </a:solidFill>
                <a:latin typeface="Franklin Gothic Book" panose="020B0503020102020204" pitchFamily="34" charset="0"/>
                <a:ea typeface="Times New Roman" panose="02020603050405020304" pitchFamily="18" charset="0"/>
                <a:cs typeface="Arial" panose="020B0604020202020204" pitchFamily="34" charset="0"/>
              </a:rPr>
              <a:t/>
            </a:r>
            <a:br>
              <a:rPr lang="pl-PL" altLang="pl-PL" b="1" dirty="0">
                <a:solidFill>
                  <a:srgbClr val="9D032A"/>
                </a:solidFill>
                <a:latin typeface="Franklin Gothic Book" panose="020B0503020102020204" pitchFamily="34" charset="0"/>
                <a:ea typeface="Times New Roman" panose="02020603050405020304" pitchFamily="18" charset="0"/>
                <a:cs typeface="Arial" panose="020B0604020202020204" pitchFamily="34" charset="0"/>
              </a:rPr>
            </a:br>
            <a:r>
              <a:rPr lang="pl-PL" altLang="pl-PL" b="1" dirty="0">
                <a:solidFill>
                  <a:schemeClr val="accent5"/>
                </a:solidFill>
                <a:latin typeface="Franklin Gothic Book" panose="020B0503020102020204" pitchFamily="34" charset="0"/>
                <a:ea typeface="Times New Roman" panose="02020603050405020304" pitchFamily="18" charset="0"/>
                <a:cs typeface="Arial" panose="020B0604020202020204" pitchFamily="34" charset="0"/>
              </a:rPr>
              <a:t>Nie jest wymagana zgoda Okręgowej Komisji Wyborczej !.</a:t>
            </a:r>
          </a:p>
          <a:p>
            <a:pPr algn="just">
              <a:defRPr/>
            </a:pPr>
            <a:endParaRPr lang="pl-PL" altLang="pl-PL" sz="1050" b="1" dirty="0">
              <a:solidFill>
                <a:srgbClr val="9D032A"/>
              </a:solidFill>
              <a:latin typeface="Franklin Gothic Book" panose="020B0503020102020204" pitchFamily="34" charset="0"/>
              <a:cs typeface="Arial" panose="020B0604020202020204" pitchFamily="34" charset="0"/>
            </a:endParaRPr>
          </a:p>
        </p:txBody>
      </p:sp>
      <p:sp>
        <p:nvSpPr>
          <p:cNvPr id="3" name="Symbol zastępczy numeru slajdu 2">
            <a:extLst>
              <a:ext uri="{FF2B5EF4-FFF2-40B4-BE49-F238E27FC236}">
                <a16:creationId xmlns:a16="http://schemas.microsoft.com/office/drawing/2014/main" xmlns="" id="{2C8C4A17-0A5C-4329-B06C-BCFC81908FAE}"/>
              </a:ext>
            </a:extLst>
          </p:cNvPr>
          <p:cNvSpPr>
            <a:spLocks noGrp="1"/>
          </p:cNvSpPr>
          <p:nvPr>
            <p:ph type="sldNum" idx="12"/>
          </p:nvPr>
        </p:nvSpPr>
        <p:spPr/>
        <p:txBody>
          <a:bodyPr/>
          <a:lstStyle/>
          <a:p>
            <a:fld id="{1AD84A18-9CD5-4651-9EFB-5D7BAC229282}" type="slidenum">
              <a:rPr lang="pl-PL" smtClean="0"/>
              <a:t>13</a:t>
            </a:fld>
            <a:endParaRPr lang="pl-PL"/>
          </a:p>
        </p:txBody>
      </p:sp>
      <p:pic>
        <p:nvPicPr>
          <p:cNvPr id="7"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rostokąt 1"/>
          <p:cNvSpPr>
            <a:spLocks noChangeArrowheads="1"/>
          </p:cNvSpPr>
          <p:nvPr/>
        </p:nvSpPr>
        <p:spPr bwMode="auto">
          <a:xfrm>
            <a:off x="2670063" y="1172687"/>
            <a:ext cx="350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C00000"/>
                </a:solidFill>
                <a:latin typeface="Arial Black" panose="020B0A04020102020204" pitchFamily="34" charset="0"/>
                <a:cs typeface="Arial" panose="020B0604020202020204" pitchFamily="34" charset="0"/>
              </a:rPr>
              <a:t>PRAWA DZIENNIKARZY</a:t>
            </a:r>
          </a:p>
        </p:txBody>
      </p:sp>
      <p:pic>
        <p:nvPicPr>
          <p:cNvPr id="46083" name="Obraz 7" descr="11784624-kamerzysta-strzel-kina-z-kamery-wide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4968" y="5230813"/>
            <a:ext cx="1660525"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Prostokąt 4"/>
          <p:cNvSpPr>
            <a:spLocks noChangeArrowheads="1"/>
          </p:cNvSpPr>
          <p:nvPr/>
        </p:nvSpPr>
        <p:spPr bwMode="auto">
          <a:xfrm>
            <a:off x="528397" y="2400200"/>
            <a:ext cx="7448550" cy="2554287"/>
          </a:xfrm>
          <a:prstGeom prst="rect">
            <a:avLst/>
          </a:prstGeom>
          <a:solidFill>
            <a:schemeClr val="bg1"/>
          </a:solidFill>
          <a:ln w="2857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defRPr/>
            </a:pPr>
            <a:r>
              <a:rPr lang="pl-PL" altLang="pl-PL" sz="2000" b="1" dirty="0">
                <a:solidFill>
                  <a:srgbClr val="9D032A"/>
                </a:solidFill>
                <a:latin typeface="Arial" panose="020B0604020202020204" pitchFamily="34" charset="0"/>
              </a:rPr>
              <a:t>za zgodą Okręgowej Komisji Wyborczej przewodniczący komisji może zezwolić </a:t>
            </a:r>
            <a:r>
              <a:rPr lang="pl-PL" altLang="pl-PL" sz="2000" b="1" dirty="0">
                <a:latin typeface="Arial" panose="020B0604020202020204" pitchFamily="34" charset="0"/>
              </a:rPr>
              <a:t>na sfilmowanie i sfotografowanie przez przedstawicieli prasy </a:t>
            </a:r>
            <a:r>
              <a:rPr lang="pl-PL" altLang="pl-PL" sz="2000" b="1" dirty="0">
                <a:solidFill>
                  <a:srgbClr val="9D032A"/>
                </a:solidFill>
                <a:latin typeface="Arial" panose="020B0604020202020204" pitchFamily="34" charset="0"/>
              </a:rPr>
              <a:t>momentu otwierania przez  obwodową komisję wyborczą urny wyborczej i wyjmowania z niej kart do głosowania. </a:t>
            </a:r>
          </a:p>
          <a:p>
            <a:pPr marL="342900" indent="-342900" algn="just">
              <a:lnSpc>
                <a:spcPct val="100000"/>
              </a:lnSpc>
              <a:spcBef>
                <a:spcPct val="0"/>
              </a:spcBef>
              <a:defRPr/>
            </a:pPr>
            <a:endParaRPr lang="pl-PL" altLang="pl-PL" sz="2000" b="1" dirty="0">
              <a:solidFill>
                <a:srgbClr val="9D032A"/>
              </a:solidFill>
              <a:latin typeface="Arial" panose="020B0604020202020204" pitchFamily="34" charset="0"/>
            </a:endParaRPr>
          </a:p>
          <a:p>
            <a:pPr marL="342900" indent="-342900" algn="just">
              <a:lnSpc>
                <a:spcPct val="100000"/>
              </a:lnSpc>
              <a:spcBef>
                <a:spcPct val="0"/>
              </a:spcBef>
              <a:defRPr/>
            </a:pPr>
            <a:r>
              <a:rPr lang="pl-PL" altLang="pl-PL" sz="2000" b="1" dirty="0">
                <a:solidFill>
                  <a:schemeClr val="accent5"/>
                </a:solidFill>
                <a:latin typeface="Arial" panose="020B0604020202020204" pitchFamily="34" charset="0"/>
              </a:rPr>
              <a:t>po wykonaniu tej czynności przedstawiciele prasy obowiązani są niezwłocznie opuścić lokal komisji.</a:t>
            </a:r>
          </a:p>
        </p:txBody>
      </p:sp>
      <p:sp>
        <p:nvSpPr>
          <p:cNvPr id="3" name="Symbol zastępczy numeru slajdu 2">
            <a:extLst>
              <a:ext uri="{FF2B5EF4-FFF2-40B4-BE49-F238E27FC236}">
                <a16:creationId xmlns:a16="http://schemas.microsoft.com/office/drawing/2014/main" xmlns="" id="{D211EBBB-E7AD-4A27-91E8-57BD1CDC375C}"/>
              </a:ext>
            </a:extLst>
          </p:cNvPr>
          <p:cNvSpPr>
            <a:spLocks noGrp="1"/>
          </p:cNvSpPr>
          <p:nvPr>
            <p:ph type="sldNum" idx="12"/>
          </p:nvPr>
        </p:nvSpPr>
        <p:spPr/>
        <p:txBody>
          <a:bodyPr/>
          <a:lstStyle/>
          <a:p>
            <a:fld id="{1AD84A18-9CD5-4651-9EFB-5D7BAC229282}" type="slidenum">
              <a:rPr lang="pl-PL" smtClean="0"/>
              <a:t>14</a:t>
            </a:fld>
            <a:endParaRPr lang="pl-PL"/>
          </a:p>
        </p:txBody>
      </p:sp>
      <p:pic>
        <p:nvPicPr>
          <p:cNvPr id="6"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ole tekstowe 2"/>
          <p:cNvSpPr txBox="1">
            <a:spLocks noChangeArrowheads="1"/>
          </p:cNvSpPr>
          <p:nvPr/>
        </p:nvSpPr>
        <p:spPr bwMode="auto">
          <a:xfrm>
            <a:off x="741262" y="793114"/>
            <a:ext cx="2963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cs typeface="Arial" panose="020B0604020202020204" pitchFamily="34" charset="0"/>
              </a:rPr>
              <a:t>LOKAL WYBORCZY </a:t>
            </a:r>
          </a:p>
        </p:txBody>
      </p:sp>
      <p:pic>
        <p:nvPicPr>
          <p:cNvPr id="47107" name="Picture 5" descr="godlo-panstwowe-arkusz_1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25" y="1901037"/>
            <a:ext cx="8143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6" descr="http://zspwyrzysk.pl/userfiles/zspwyrzyskpl/foto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480" y="3780631"/>
            <a:ext cx="2095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Obraz 11" descr="WYBORY - nowa_urn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4183" y="5014912"/>
            <a:ext cx="14700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 Box 8"/>
          <p:cNvSpPr txBox="1">
            <a:spLocks noChangeArrowheads="1"/>
          </p:cNvSpPr>
          <p:nvPr/>
        </p:nvSpPr>
        <p:spPr bwMode="auto">
          <a:xfrm>
            <a:off x="7783591" y="1983659"/>
            <a:ext cx="86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pl-PL" altLang="pl-PL" sz="800" b="1" dirty="0">
                <a:latin typeface="Arial" panose="020B0604020202020204" pitchFamily="34" charset="0"/>
                <a:cs typeface="Arial" panose="020B0604020202020204" pitchFamily="34" charset="0"/>
              </a:rPr>
              <a:t>Informacja </a:t>
            </a:r>
            <a:r>
              <a:rPr lang="pl-PL" altLang="pl-PL" sz="800" dirty="0" smtClean="0">
                <a:latin typeface="Arial" panose="020B0604020202020204" pitchFamily="34" charset="0"/>
                <a:cs typeface="Arial" panose="020B0604020202020204" pitchFamily="34" charset="0"/>
              </a:rPr>
              <a:t>głosowania </a:t>
            </a:r>
            <a:r>
              <a:rPr lang="pl-PL" altLang="pl-PL" sz="800" b="1" dirty="0" smtClean="0">
                <a:latin typeface="Arial" panose="020B0604020202020204" pitchFamily="34" charset="0"/>
                <a:cs typeface="Arial" panose="020B0604020202020204" pitchFamily="34" charset="0"/>
              </a:rPr>
              <a:t>PKW </a:t>
            </a:r>
            <a:r>
              <a:rPr lang="pl-PL" altLang="pl-PL" sz="800" b="1" dirty="0">
                <a:latin typeface="Arial" panose="020B0604020202020204" pitchFamily="34" charset="0"/>
                <a:cs typeface="Arial" panose="020B0604020202020204" pitchFamily="34" charset="0"/>
              </a:rPr>
              <a:t/>
            </a:r>
            <a:br>
              <a:rPr lang="pl-PL" altLang="pl-PL" sz="800" b="1" dirty="0">
                <a:latin typeface="Arial" panose="020B0604020202020204" pitchFamily="34" charset="0"/>
                <a:cs typeface="Arial" panose="020B0604020202020204" pitchFamily="34" charset="0"/>
              </a:rPr>
            </a:br>
            <a:r>
              <a:rPr lang="pl-PL" altLang="pl-PL" sz="800" b="1" dirty="0">
                <a:latin typeface="Arial" panose="020B0604020202020204" pitchFamily="34" charset="0"/>
                <a:cs typeface="Arial" panose="020B0604020202020204" pitchFamily="34" charset="0"/>
              </a:rPr>
              <a:t>o spo</a:t>
            </a:r>
            <a:r>
              <a:rPr lang="pl-PL" altLang="pl-PL" sz="800" dirty="0">
                <a:latin typeface="Arial" panose="020B0604020202020204" pitchFamily="34" charset="0"/>
                <a:cs typeface="Arial" panose="020B0604020202020204" pitchFamily="34" charset="0"/>
              </a:rPr>
              <a:t>sobie </a:t>
            </a:r>
          </a:p>
        </p:txBody>
      </p:sp>
      <p:pic>
        <p:nvPicPr>
          <p:cNvPr id="47113" name="Picture 2" descr="http://www.adston.pl/agencja/images/oferta/kalipsoczerwon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3254" y="1956166"/>
            <a:ext cx="466725" cy="639763"/>
          </a:xfrm>
          <a:prstGeom prst="rect">
            <a:avLst/>
          </a:prstGeom>
          <a:noFill/>
          <a:ln w="28575">
            <a:solidFill>
              <a:srgbClr val="5EB8F6"/>
            </a:solidFill>
            <a:miter lim="800000"/>
            <a:headEnd/>
            <a:tailEnd/>
          </a:ln>
          <a:extLst>
            <a:ext uri="{909E8E84-426E-40DD-AFC4-6F175D3DCCD1}">
              <a14:hiddenFill xmlns:a14="http://schemas.microsoft.com/office/drawing/2010/main">
                <a:solidFill>
                  <a:srgbClr val="FFFFFF"/>
                </a:solidFill>
              </a14:hiddenFill>
            </a:ext>
          </a:extLst>
        </p:spPr>
      </p:pic>
      <p:pic>
        <p:nvPicPr>
          <p:cNvPr id="47114" name="Picture 8" descr="http://kolorowanki.joe.pl/kolorowanka/lampka-nocn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8611" y="2640018"/>
            <a:ext cx="485775" cy="674687"/>
          </a:xfrm>
          <a:prstGeom prst="rect">
            <a:avLst/>
          </a:prstGeom>
          <a:noFill/>
          <a:ln w="28575">
            <a:solidFill>
              <a:srgbClr val="5EB8F6"/>
            </a:solidFill>
            <a:miter lim="800000"/>
            <a:headEnd/>
            <a:tailEnd/>
          </a:ln>
          <a:extLst>
            <a:ext uri="{909E8E84-426E-40DD-AFC4-6F175D3DCCD1}">
              <a14:hiddenFill xmlns:a14="http://schemas.microsoft.com/office/drawing/2010/main">
                <a:solidFill>
                  <a:srgbClr val="FFFFFF"/>
                </a:solidFill>
              </a14:hiddenFill>
            </a:ext>
          </a:extLst>
        </p:spPr>
      </p:pic>
      <p:sp>
        <p:nvSpPr>
          <p:cNvPr id="47115" name="Rectangle 7"/>
          <p:cNvSpPr>
            <a:spLocks noChangeArrowheads="1"/>
          </p:cNvSpPr>
          <p:nvPr/>
        </p:nvSpPr>
        <p:spPr bwMode="auto">
          <a:xfrm>
            <a:off x="1239154" y="1786016"/>
            <a:ext cx="60515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2698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98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98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1800" dirty="0">
                <a:latin typeface="Franklin Gothic Book" panose="020B0503020102020204" pitchFamily="34" charset="0"/>
                <a:ea typeface="Times New Roman" panose="02020603050405020304" pitchFamily="18" charset="0"/>
                <a:cs typeface="Arial" panose="020B0604020202020204" pitchFamily="34" charset="0"/>
              </a:rPr>
              <a:t>lokal komisji powinien być — </a:t>
            </a:r>
            <a:r>
              <a:rPr lang="pl-PL" altLang="pl-PL" sz="1800" b="1" dirty="0">
                <a:latin typeface="Franklin Gothic Book" panose="020B0503020102020204" pitchFamily="34" charset="0"/>
                <a:ea typeface="Times New Roman" panose="02020603050405020304" pitchFamily="18" charset="0"/>
                <a:cs typeface="Arial" panose="020B0604020202020204" pitchFamily="34" charset="0"/>
              </a:rPr>
              <a:t>w miarę możliwości </a:t>
            </a:r>
            <a:r>
              <a:rPr lang="pl-PL" altLang="pl-PL" sz="1800" dirty="0" smtClean="0">
                <a:latin typeface="Franklin Gothic Book" panose="020B0503020102020204" pitchFamily="34" charset="0"/>
                <a:ea typeface="Times New Roman" panose="02020603050405020304" pitchFamily="18" charset="0"/>
                <a:cs typeface="Arial" panose="020B0604020202020204" pitchFamily="34" charset="0"/>
              </a:rPr>
              <a:t>- </a:t>
            </a:r>
            <a:r>
              <a:rPr lang="pl-PL" altLang="pl-PL" sz="1800" dirty="0">
                <a:latin typeface="Franklin Gothic Book" panose="020B0503020102020204" pitchFamily="34" charset="0"/>
                <a:ea typeface="Times New Roman" panose="02020603050405020304" pitchFamily="18" charset="0"/>
                <a:cs typeface="Arial" panose="020B0604020202020204" pitchFamily="34" charset="0"/>
              </a:rPr>
              <a:t>tak urządzony, aby wyborca, po otrzymaniu karty do głosowania kierował się bezpośrednio do miejsca za osłoną, a następnie w stronę urny.</a:t>
            </a:r>
          </a:p>
        </p:txBody>
      </p:sp>
      <p:sp>
        <p:nvSpPr>
          <p:cNvPr id="34828" name="Rectangle 8"/>
          <p:cNvSpPr>
            <a:spLocks noChangeArrowheads="1"/>
          </p:cNvSpPr>
          <p:nvPr/>
        </p:nvSpPr>
        <p:spPr bwMode="auto">
          <a:xfrm>
            <a:off x="516019" y="3263471"/>
            <a:ext cx="56467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pl-PL" altLang="pl-PL" sz="1600" b="1" dirty="0">
                <a:solidFill>
                  <a:schemeClr val="accent5"/>
                </a:solidFill>
                <a:latin typeface="Franklin Gothic Book" panose="020B0503020102020204" pitchFamily="34" charset="0"/>
                <a:ea typeface="Times New Roman" panose="02020603050405020304" pitchFamily="18" charset="0"/>
                <a:cs typeface="Arial" panose="020B0604020202020204" pitchFamily="34" charset="0"/>
              </a:rPr>
              <a:t>Komisja dokonuje zabezpieczenia urny przed otwarciem – poprzez oklejenie paskiem papieru z pieczęcią i podpisami względnie używając dostarczonych plomb</a:t>
            </a:r>
          </a:p>
        </p:txBody>
      </p:sp>
      <p:sp>
        <p:nvSpPr>
          <p:cNvPr id="16" name="Strzałka w dół 15"/>
          <p:cNvSpPr/>
          <p:nvPr/>
        </p:nvSpPr>
        <p:spPr>
          <a:xfrm rot="16200000">
            <a:off x="4264610" y="478579"/>
            <a:ext cx="136525" cy="5364707"/>
          </a:xfrm>
          <a:prstGeom prst="downArrow">
            <a:avLst/>
          </a:prstGeom>
          <a:solidFill>
            <a:srgbClr val="9D032A"/>
          </a:solidFill>
          <a:ln w="9525">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16" tIns="45708" rIns="91416" bIns="45708" anchor="ctr"/>
          <a:lstStyle/>
          <a:p>
            <a:pPr algn="ctr">
              <a:defRPr/>
            </a:pPr>
            <a:endParaRPr lang="pl-PL" dirty="0">
              <a:latin typeface="Arial" panose="020B0604020202020204" pitchFamily="34" charset="0"/>
              <a:cs typeface="Arial" panose="020B0604020202020204" pitchFamily="34" charset="0"/>
            </a:endParaRPr>
          </a:p>
        </p:txBody>
      </p:sp>
      <p:sp>
        <p:nvSpPr>
          <p:cNvPr id="17" name="Strzałka w dół 16"/>
          <p:cNvSpPr/>
          <p:nvPr/>
        </p:nvSpPr>
        <p:spPr>
          <a:xfrm rot="2802436">
            <a:off x="7668498" y="3993362"/>
            <a:ext cx="230187" cy="1093787"/>
          </a:xfrm>
          <a:prstGeom prst="downArrow">
            <a:avLst/>
          </a:prstGeom>
          <a:solidFill>
            <a:srgbClr val="9D032A"/>
          </a:solidFill>
          <a:ln w="28575">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16" tIns="45708" rIns="91416" bIns="45708" anchor="ctr"/>
          <a:lstStyle/>
          <a:p>
            <a:pPr algn="ctr">
              <a:defRPr/>
            </a:pPr>
            <a:endParaRPr lang="pl-PL" dirty="0">
              <a:latin typeface="Arial" panose="020B0604020202020204" pitchFamily="34" charset="0"/>
              <a:cs typeface="Arial" panose="020B0604020202020204" pitchFamily="34" charset="0"/>
            </a:endParaRPr>
          </a:p>
        </p:txBody>
      </p:sp>
      <p:sp>
        <p:nvSpPr>
          <p:cNvPr id="47119" name="Prostokąt 18"/>
          <p:cNvSpPr>
            <a:spLocks noChangeArrowheads="1"/>
          </p:cNvSpPr>
          <p:nvPr/>
        </p:nvSpPr>
        <p:spPr bwMode="auto">
          <a:xfrm>
            <a:off x="236538" y="5022349"/>
            <a:ext cx="47767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600"/>
              </a:spcBef>
              <a:buFontTx/>
              <a:buNone/>
            </a:pPr>
            <a:r>
              <a:rPr lang="pl-PL" altLang="pl-PL" sz="1800" b="1" dirty="0">
                <a:latin typeface="Franklin Gothic Book" panose="020B0503020102020204" pitchFamily="34" charset="0"/>
                <a:cs typeface="Arial" panose="020B0604020202020204" pitchFamily="34" charset="0"/>
              </a:rPr>
              <a:t>Kontrola stanu wyposażenia lokalu </a:t>
            </a:r>
            <a:br>
              <a:rPr lang="pl-PL" altLang="pl-PL" sz="1800" b="1" dirty="0">
                <a:latin typeface="Franklin Gothic Book" panose="020B0503020102020204" pitchFamily="34" charset="0"/>
                <a:cs typeface="Arial" panose="020B0604020202020204" pitchFamily="34" charset="0"/>
              </a:rPr>
            </a:br>
            <a:r>
              <a:rPr lang="pl-PL" altLang="pl-PL" sz="1800" b="1" dirty="0">
                <a:latin typeface="Franklin Gothic Book" panose="020B0503020102020204" pitchFamily="34" charset="0"/>
                <a:cs typeface="Arial" panose="020B0604020202020204" pitchFamily="34" charset="0"/>
              </a:rPr>
              <a:t>oraz oznakowania budynku.</a:t>
            </a:r>
            <a:r>
              <a:rPr lang="pl-PL" altLang="pl-PL" sz="1800" dirty="0">
                <a:latin typeface="Franklin Gothic Book" panose="020B0503020102020204" pitchFamily="34" charset="0"/>
                <a:cs typeface="Arial" panose="020B0604020202020204" pitchFamily="34" charset="0"/>
              </a:rPr>
              <a:t> Termin - uzgodnić z wójtem, nie później niż w przeddzień głosowania skontrolować </a:t>
            </a:r>
            <a:r>
              <a:rPr lang="pl-PL" altLang="pl-PL" sz="1800" b="1" u="sng" dirty="0">
                <a:latin typeface="Franklin Gothic Book" panose="020B0503020102020204" pitchFamily="34" charset="0"/>
                <a:cs typeface="Arial" panose="020B0604020202020204" pitchFamily="34" charset="0"/>
              </a:rPr>
              <a:t>stan wyposażenia lokalu</a:t>
            </a:r>
            <a:r>
              <a:rPr lang="pl-PL" altLang="pl-PL" sz="1800" dirty="0">
                <a:latin typeface="Franklin Gothic Book" panose="020B0503020102020204" pitchFamily="34" charset="0"/>
                <a:cs typeface="Arial" panose="020B0604020202020204" pitchFamily="34" charset="0"/>
              </a:rPr>
              <a:t> oraz </a:t>
            </a:r>
            <a:r>
              <a:rPr lang="pl-PL" altLang="pl-PL" sz="1800" b="1" u="sng" dirty="0">
                <a:latin typeface="Franklin Gothic Book" panose="020B0503020102020204" pitchFamily="34" charset="0"/>
                <a:cs typeface="Arial" panose="020B0604020202020204" pitchFamily="34" charset="0"/>
              </a:rPr>
              <a:t>oznakowania budynku</a:t>
            </a:r>
            <a:r>
              <a:rPr lang="pl-PL" altLang="pl-PL" sz="1800" dirty="0">
                <a:latin typeface="Franklin Gothic Book" panose="020B0503020102020204" pitchFamily="34" charset="0"/>
                <a:cs typeface="Arial" panose="020B0604020202020204" pitchFamily="34" charset="0"/>
              </a:rPr>
              <a:t>. O brakach zawiadomić wójta, sprawdzić czy usunięte. </a:t>
            </a:r>
          </a:p>
        </p:txBody>
      </p:sp>
      <p:sp>
        <p:nvSpPr>
          <p:cNvPr id="47120" name="Prostokąt 21"/>
          <p:cNvSpPr>
            <a:spLocks noChangeArrowheads="1"/>
          </p:cNvSpPr>
          <p:nvPr/>
        </p:nvSpPr>
        <p:spPr bwMode="auto">
          <a:xfrm>
            <a:off x="1499393" y="4239423"/>
            <a:ext cx="4765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1800" b="1" dirty="0">
                <a:solidFill>
                  <a:srgbClr val="FF0000"/>
                </a:solidFill>
                <a:latin typeface="Times New Roman" panose="02020603050405020304" pitchFamily="18" charset="0"/>
                <a:cs typeface="Times New Roman" panose="02020603050405020304" pitchFamily="18" charset="0"/>
              </a:rPr>
              <a:t>usuwamy:</a:t>
            </a:r>
            <a:r>
              <a:rPr lang="pl-PL" altLang="pl-PL" sz="1800" b="1" dirty="0">
                <a:latin typeface="Times New Roman" panose="02020603050405020304" pitchFamily="18" charset="0"/>
                <a:cs typeface="Times New Roman" panose="02020603050405020304" pitchFamily="18" charset="0"/>
              </a:rPr>
              <a:t> hasła, napisy, ulotki</a:t>
            </a:r>
          </a:p>
          <a:p>
            <a:pPr eaLnBrk="1" hangingPunct="1">
              <a:lnSpc>
                <a:spcPct val="100000"/>
              </a:lnSpc>
              <a:spcBef>
                <a:spcPct val="0"/>
              </a:spcBef>
              <a:buFontTx/>
              <a:buNone/>
            </a:pPr>
            <a:r>
              <a:rPr lang="pl-PL" altLang="pl-PL" sz="1800" b="1" dirty="0">
                <a:latin typeface="Times New Roman" panose="02020603050405020304" pitchFamily="18" charset="0"/>
                <a:cs typeface="Times New Roman" panose="02020603050405020304" pitchFamily="18" charset="0"/>
              </a:rPr>
              <a:t>- o pomoc wolno zwrócić się do wójta</a:t>
            </a:r>
          </a:p>
        </p:txBody>
      </p:sp>
      <p:pic>
        <p:nvPicPr>
          <p:cNvPr id="18" name="Obraz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1AD84A18-9CD5-4651-9EFB-5D7BAC229282}" type="slidenum">
              <a:rPr lang="pl-PL" smtClean="0"/>
              <a:t>15</a:t>
            </a:fld>
            <a:endParaRPr lang="pl-P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ole tekstowe 2"/>
          <p:cNvSpPr txBox="1">
            <a:spLocks noChangeArrowheads="1"/>
          </p:cNvSpPr>
          <p:nvPr/>
        </p:nvSpPr>
        <p:spPr bwMode="auto">
          <a:xfrm>
            <a:off x="2604472" y="911096"/>
            <a:ext cx="2963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Open Sans" pitchFamily="34" charset="0"/>
              </a:defRPr>
            </a:lvl1pPr>
            <a:lvl2pPr marL="742950" indent="-285750">
              <a:spcBef>
                <a:spcPct val="20000"/>
              </a:spcBef>
              <a:buFont typeface="Arial" panose="020B0604020202020204" pitchFamily="34" charset="0"/>
              <a:buChar char="–"/>
              <a:defRPr sz="2800">
                <a:solidFill>
                  <a:schemeClr val="tx1"/>
                </a:solidFill>
                <a:latin typeface="Open Sans" pitchFamily="34" charset="0"/>
              </a:defRPr>
            </a:lvl2pPr>
            <a:lvl3pPr marL="1143000" indent="-228600">
              <a:spcBef>
                <a:spcPct val="20000"/>
              </a:spcBef>
              <a:buFont typeface="Arial" panose="020B0604020202020204" pitchFamily="34" charset="0"/>
              <a:buChar char="•"/>
              <a:defRPr sz="2400">
                <a:solidFill>
                  <a:schemeClr val="tx1"/>
                </a:solidFill>
                <a:latin typeface="Open Sans" pitchFamily="34" charset="0"/>
              </a:defRPr>
            </a:lvl3pPr>
            <a:lvl4pPr marL="1600200" indent="-228600">
              <a:spcBef>
                <a:spcPct val="20000"/>
              </a:spcBef>
              <a:buFont typeface="Arial" panose="020B0604020202020204" pitchFamily="34" charset="0"/>
              <a:buChar char="–"/>
              <a:defRPr sz="2000">
                <a:solidFill>
                  <a:schemeClr val="tx1"/>
                </a:solidFill>
                <a:latin typeface="Open Sans" pitchFamily="34" charset="0"/>
              </a:defRPr>
            </a:lvl4pPr>
            <a:lvl5pPr marL="2057400" indent="-228600">
              <a:spcBef>
                <a:spcPct val="20000"/>
              </a:spcBef>
              <a:buFont typeface="Arial" panose="020B0604020202020204" pitchFamily="34" charset="0"/>
              <a:buChar char="»"/>
              <a:defRPr sz="2000">
                <a:solidFill>
                  <a:schemeClr val="tx1"/>
                </a:solidFill>
                <a:latin typeface="Open Sans"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9pPr>
          </a:lstStyle>
          <a:p>
            <a:pPr>
              <a:spcBef>
                <a:spcPct val="0"/>
              </a:spcBef>
              <a:buFontTx/>
              <a:buNone/>
            </a:pPr>
            <a:r>
              <a:rPr lang="pl-PL" altLang="pl-PL" sz="2000" b="1" dirty="0">
                <a:solidFill>
                  <a:srgbClr val="C00000"/>
                </a:solidFill>
                <a:latin typeface="Arial Black" panose="020B0A04020102020204" pitchFamily="34" charset="0"/>
                <a:cs typeface="Arial" panose="020B0604020202020204" pitchFamily="34" charset="0"/>
              </a:rPr>
              <a:t>LOKAL WYBORCZY </a:t>
            </a:r>
          </a:p>
        </p:txBody>
      </p:sp>
      <p:sp>
        <p:nvSpPr>
          <p:cNvPr id="48131" name="Prostokąt 5"/>
          <p:cNvSpPr>
            <a:spLocks noChangeArrowheads="1"/>
          </p:cNvSpPr>
          <p:nvPr/>
        </p:nvSpPr>
        <p:spPr bwMode="auto">
          <a:xfrm>
            <a:off x="235392" y="1745146"/>
            <a:ext cx="8497888"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87338" algn="l"/>
              </a:tabLst>
              <a:defRPr sz="3200">
                <a:solidFill>
                  <a:schemeClr val="tx1"/>
                </a:solidFill>
                <a:latin typeface="Open Sans" pitchFamily="34" charset="0"/>
              </a:defRPr>
            </a:lvl1pPr>
            <a:lvl2pPr marL="742950" indent="-285750">
              <a:spcBef>
                <a:spcPct val="20000"/>
              </a:spcBef>
              <a:buFont typeface="Arial" panose="020B0604020202020204" pitchFamily="34" charset="0"/>
              <a:buChar char="–"/>
              <a:tabLst>
                <a:tab pos="287338" algn="l"/>
              </a:tabLst>
              <a:defRPr sz="2800">
                <a:solidFill>
                  <a:schemeClr val="tx1"/>
                </a:solidFill>
                <a:latin typeface="Open Sans" pitchFamily="34" charset="0"/>
              </a:defRPr>
            </a:lvl2pPr>
            <a:lvl3pPr marL="1143000" indent="-228600">
              <a:spcBef>
                <a:spcPct val="20000"/>
              </a:spcBef>
              <a:buFont typeface="Arial" panose="020B0604020202020204" pitchFamily="34" charset="0"/>
              <a:buChar char="•"/>
              <a:tabLst>
                <a:tab pos="287338" algn="l"/>
              </a:tabLst>
              <a:defRPr sz="2400">
                <a:solidFill>
                  <a:schemeClr val="tx1"/>
                </a:solidFill>
                <a:latin typeface="Open Sans" pitchFamily="34" charset="0"/>
              </a:defRPr>
            </a:lvl3pPr>
            <a:lvl4pPr marL="1600200" indent="-228600">
              <a:spcBef>
                <a:spcPct val="20000"/>
              </a:spcBef>
              <a:buFont typeface="Arial" panose="020B0604020202020204" pitchFamily="34" charset="0"/>
              <a:buChar char="–"/>
              <a:tabLst>
                <a:tab pos="287338" algn="l"/>
              </a:tabLst>
              <a:defRPr sz="2000">
                <a:solidFill>
                  <a:schemeClr val="tx1"/>
                </a:solidFill>
                <a:latin typeface="Open Sans" pitchFamily="34" charset="0"/>
              </a:defRPr>
            </a:lvl4pPr>
            <a:lvl5pPr marL="2057400" indent="-228600">
              <a:spcBef>
                <a:spcPct val="20000"/>
              </a:spcBef>
              <a:buFont typeface="Arial" panose="020B0604020202020204" pitchFamily="34" charset="0"/>
              <a:buChar char="»"/>
              <a:tabLst>
                <a:tab pos="287338" algn="l"/>
              </a:tabLst>
              <a:defRPr sz="2000">
                <a:solidFill>
                  <a:schemeClr val="tx1"/>
                </a:solidFill>
                <a:latin typeface="Open Sans" pitchFamily="34" charset="0"/>
              </a:defRPr>
            </a:lvl5pPr>
            <a:lvl6pPr marL="2514600" indent="-228600" eaLnBrk="0" fontAlgn="base" hangingPunct="0">
              <a:spcBef>
                <a:spcPct val="20000"/>
              </a:spcBef>
              <a:spcAft>
                <a:spcPct val="0"/>
              </a:spcAft>
              <a:buFont typeface="Arial" panose="020B0604020202020204" pitchFamily="34" charset="0"/>
              <a:buChar char="»"/>
              <a:tabLst>
                <a:tab pos="287338" algn="l"/>
              </a:tabLst>
              <a:defRPr sz="2000">
                <a:solidFill>
                  <a:schemeClr val="tx1"/>
                </a:solidFill>
                <a:latin typeface="Open Sans" pitchFamily="34" charset="0"/>
              </a:defRPr>
            </a:lvl6pPr>
            <a:lvl7pPr marL="2971800" indent="-228600" eaLnBrk="0" fontAlgn="base" hangingPunct="0">
              <a:spcBef>
                <a:spcPct val="20000"/>
              </a:spcBef>
              <a:spcAft>
                <a:spcPct val="0"/>
              </a:spcAft>
              <a:buFont typeface="Arial" panose="020B0604020202020204" pitchFamily="34" charset="0"/>
              <a:buChar char="»"/>
              <a:tabLst>
                <a:tab pos="287338" algn="l"/>
              </a:tabLst>
              <a:defRPr sz="2000">
                <a:solidFill>
                  <a:schemeClr val="tx1"/>
                </a:solidFill>
                <a:latin typeface="Open Sans" pitchFamily="34" charset="0"/>
              </a:defRPr>
            </a:lvl7pPr>
            <a:lvl8pPr marL="3429000" indent="-228600" eaLnBrk="0" fontAlgn="base" hangingPunct="0">
              <a:spcBef>
                <a:spcPct val="20000"/>
              </a:spcBef>
              <a:spcAft>
                <a:spcPct val="0"/>
              </a:spcAft>
              <a:buFont typeface="Arial" panose="020B0604020202020204" pitchFamily="34" charset="0"/>
              <a:buChar char="»"/>
              <a:tabLst>
                <a:tab pos="287338" algn="l"/>
              </a:tabLst>
              <a:defRPr sz="2000">
                <a:solidFill>
                  <a:schemeClr val="tx1"/>
                </a:solidFill>
                <a:latin typeface="Open Sans" pitchFamily="34" charset="0"/>
              </a:defRPr>
            </a:lvl8pPr>
            <a:lvl9pPr marL="3886200" indent="-228600" eaLnBrk="0" fontAlgn="base" hangingPunct="0">
              <a:spcBef>
                <a:spcPct val="20000"/>
              </a:spcBef>
              <a:spcAft>
                <a:spcPct val="0"/>
              </a:spcAft>
              <a:buFont typeface="Arial" panose="020B0604020202020204" pitchFamily="34" charset="0"/>
              <a:buChar char="»"/>
              <a:tabLst>
                <a:tab pos="287338" algn="l"/>
              </a:tabLst>
              <a:defRPr sz="2000">
                <a:solidFill>
                  <a:schemeClr val="tx1"/>
                </a:solidFill>
                <a:latin typeface="Open Sans" pitchFamily="34" charset="0"/>
              </a:defRPr>
            </a:lvl9pPr>
          </a:lstStyle>
          <a:p>
            <a:pPr algn="just" fontAlgn="ctr">
              <a:lnSpc>
                <a:spcPct val="150000"/>
              </a:lnSpc>
              <a:spcBef>
                <a:spcPts val="850"/>
              </a:spcBef>
            </a:pPr>
            <a:r>
              <a:rPr lang="pl-PL" altLang="pl-PL" sz="1800" dirty="0">
                <a:latin typeface="Franklin Gothic Medium" panose="020B0603020102020204" pitchFamily="34" charset="0"/>
                <a:ea typeface="Calibri" panose="020F0502020204030204" pitchFamily="34" charset="0"/>
                <a:cs typeface="Times New Roman" panose="02020603050405020304" pitchFamily="18" charset="0"/>
              </a:rPr>
              <a:t>komisja powinna  znać numery telefonów, pod którymi pełnione będą dyżury członków </a:t>
            </a:r>
            <a:r>
              <a:rPr lang="pl-PL" altLang="pl-PL" sz="1800" b="1" dirty="0">
                <a:latin typeface="Franklin Gothic Medium" panose="020B0603020102020204" pitchFamily="34" charset="0"/>
                <a:ea typeface="Calibri" panose="020F0502020204030204" pitchFamily="34" charset="0"/>
                <a:cs typeface="Times New Roman" panose="02020603050405020304" pitchFamily="18" charset="0"/>
              </a:rPr>
              <a:t>Okręgowej Komisji Wyborczej </a:t>
            </a:r>
            <a:r>
              <a:rPr lang="pl-PL" altLang="pl-PL" sz="1800" b="1" dirty="0">
                <a:solidFill>
                  <a:srgbClr val="0070C0"/>
                </a:solidFill>
                <a:latin typeface="Franklin Gothic Medium" panose="020B0603020102020204" pitchFamily="34" charset="0"/>
                <a:ea typeface="Calibri" panose="020F0502020204030204" pitchFamily="34" charset="0"/>
                <a:cs typeface="Times New Roman" panose="02020603050405020304" pitchFamily="18" charset="0"/>
              </a:rPr>
              <a:t>(85 7439439), </a:t>
            </a:r>
            <a:r>
              <a:rPr lang="pl-PL" altLang="pl-PL" sz="1800" dirty="0">
                <a:latin typeface="Franklin Gothic Medium" panose="020B0603020102020204" pitchFamily="34" charset="0"/>
                <a:ea typeface="Calibri" panose="020F0502020204030204" pitchFamily="34" charset="0"/>
                <a:cs typeface="Times New Roman" panose="02020603050405020304" pitchFamily="18" charset="0"/>
              </a:rPr>
              <a:t>urzędnika wyborczego oraz dyżury w urzędzie gminy, a także numer telefonu do pełnomocnika upoważnionego do telefonicznego przyjęcia danych o frekwencji,</a:t>
            </a:r>
          </a:p>
          <a:p>
            <a:pPr algn="just" fontAlgn="ctr">
              <a:lnSpc>
                <a:spcPct val="150000"/>
              </a:lnSpc>
              <a:spcBef>
                <a:spcPts val="850"/>
              </a:spcBef>
            </a:pPr>
            <a:endParaRPr lang="pl-PL" altLang="pl-PL" sz="1800" dirty="0">
              <a:latin typeface="Franklin Gothic Medium" panose="020B0603020102020204" pitchFamily="34" charset="0"/>
              <a:ea typeface="Calibri" panose="020F0502020204030204" pitchFamily="34" charset="0"/>
              <a:cs typeface="Times New Roman" panose="02020603050405020304" pitchFamily="18" charset="0"/>
            </a:endParaRPr>
          </a:p>
          <a:p>
            <a:pPr algn="just" fontAlgn="ctr">
              <a:lnSpc>
                <a:spcPct val="150000"/>
              </a:lnSpc>
              <a:spcBef>
                <a:spcPts val="850"/>
              </a:spcBef>
            </a:pPr>
            <a:r>
              <a:rPr lang="pl-PL" altLang="pl-PL" sz="1800" dirty="0">
                <a:latin typeface="Franklin Gothic Medium" panose="020B0603020102020204" pitchFamily="34" charset="0"/>
                <a:ea typeface="Calibri" panose="020F0502020204030204" pitchFamily="34" charset="0"/>
                <a:cs typeface="Times New Roman" panose="02020603050405020304" pitchFamily="18" charset="0"/>
              </a:rPr>
              <a:t>materiały agitacyjne umieszczone zgodnie z prawem w pobliżu terenu budynku, w którym znajduje się lokal wyborczy, np. bezpośrednio przed wejściem na teren budynku, w którym mieści się lokal, lub w bezpośrednim sąsiedztwie, lecz poza jego terenem, </a:t>
            </a:r>
            <a:r>
              <a:rPr lang="pl-PL" altLang="pl-PL" sz="1800" b="1" dirty="0">
                <a:solidFill>
                  <a:srgbClr val="C00000"/>
                </a:solidFill>
                <a:latin typeface="Franklin Gothic Medium" panose="020B0603020102020204" pitchFamily="34" charset="0"/>
                <a:ea typeface="Calibri" panose="020F0502020204030204" pitchFamily="34" charset="0"/>
                <a:cs typeface="Times New Roman" panose="02020603050405020304" pitchFamily="18" charset="0"/>
              </a:rPr>
              <a:t>nie naruszają przepisów Kodeksu wyborczego i nie mogą być usuwane przez członków komisji. </a:t>
            </a:r>
          </a:p>
          <a:p>
            <a:pPr algn="just" fontAlgn="ctr">
              <a:lnSpc>
                <a:spcPct val="150000"/>
              </a:lnSpc>
              <a:spcBef>
                <a:spcPts val="850"/>
              </a:spcBef>
              <a:buFont typeface="Neo Sans Pro" pitchFamily="34" charset="0"/>
              <a:buAutoNum type="arabicPeriod"/>
            </a:pPr>
            <a:endParaRPr lang="pl-PL" altLang="pl-PL"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ole tekstowe 1"/>
          <p:cNvSpPr txBox="1">
            <a:spLocks noChangeArrowheads="1"/>
          </p:cNvSpPr>
          <p:nvPr/>
        </p:nvSpPr>
        <p:spPr bwMode="auto">
          <a:xfrm>
            <a:off x="372662" y="1269052"/>
            <a:ext cx="83086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400" b="1" dirty="0">
                <a:solidFill>
                  <a:srgbClr val="C00000"/>
                </a:solidFill>
                <a:latin typeface="Arial Black" panose="020B0A04020102020204" pitchFamily="34" charset="0"/>
                <a:cs typeface="Arial" panose="020B0604020202020204" pitchFamily="34" charset="0"/>
              </a:rPr>
              <a:t>W LOKALU POWINNY BYĆ UMIESZCZONE</a:t>
            </a:r>
          </a:p>
          <a:p>
            <a:pPr>
              <a:lnSpc>
                <a:spcPct val="100000"/>
              </a:lnSpc>
              <a:spcBef>
                <a:spcPct val="0"/>
              </a:spcBef>
              <a:buFontTx/>
              <a:buNone/>
            </a:pPr>
            <a:r>
              <a:rPr lang="pl-PL" altLang="pl-PL" sz="2400" b="1" dirty="0">
                <a:solidFill>
                  <a:srgbClr val="C00000"/>
                </a:solidFill>
                <a:latin typeface="Arial Black" panose="020B0A04020102020204" pitchFamily="34" charset="0"/>
                <a:cs typeface="Arial" panose="020B0604020202020204" pitchFamily="34" charset="0"/>
              </a:rPr>
              <a:t>URZĘDOWE OBWIESZCZENIA I INFORMACJE O: </a:t>
            </a:r>
          </a:p>
        </p:txBody>
      </p:sp>
      <p:sp>
        <p:nvSpPr>
          <p:cNvPr id="51203" name="Prostokąt 1"/>
          <p:cNvSpPr>
            <a:spLocks noChangeArrowheads="1"/>
          </p:cNvSpPr>
          <p:nvPr/>
        </p:nvSpPr>
        <p:spPr bwMode="auto">
          <a:xfrm>
            <a:off x="107504" y="2564904"/>
            <a:ext cx="8713787" cy="236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200150" indent="-285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800100" lvl="1" indent="-342900" algn="just" eaLnBrk="1" hangingPunct="1">
              <a:lnSpc>
                <a:spcPct val="150000"/>
              </a:lnSpc>
              <a:buFont typeface="+mj-lt"/>
              <a:buAutoNum type="arabicPeriod"/>
              <a:defRPr/>
            </a:pPr>
            <a:r>
              <a:rPr lang="pl-PL" altLang="pl-PL" sz="1800" dirty="0">
                <a:latin typeface="Franklin Gothic Medium" panose="020B0603020102020204" pitchFamily="34" charset="0"/>
              </a:rPr>
              <a:t>zarejestrowanych kandydatach na Prezydenta Rzeczypospolitej Polskiej;</a:t>
            </a:r>
          </a:p>
          <a:p>
            <a:pPr marL="800100" lvl="1" indent="-342900" algn="just" eaLnBrk="1" hangingPunct="1">
              <a:lnSpc>
                <a:spcPct val="150000"/>
              </a:lnSpc>
              <a:buFont typeface="+mj-lt"/>
              <a:buAutoNum type="arabicPeriod"/>
              <a:defRPr/>
            </a:pPr>
            <a:r>
              <a:rPr lang="pl-PL" altLang="pl-PL" sz="1800" dirty="0">
                <a:latin typeface="Franklin Gothic Medium" panose="020B0603020102020204" pitchFamily="34" charset="0"/>
              </a:rPr>
              <a:t>numerach i granicach obwodów głosowania oraz </a:t>
            </a:r>
            <a:r>
              <a:rPr lang="pl-PL" altLang="pl-PL" sz="1800" dirty="0" smtClean="0">
                <a:latin typeface="Franklin Gothic Medium" panose="020B0603020102020204" pitchFamily="34" charset="0"/>
              </a:rPr>
              <a:t>siedzibach komisji;</a:t>
            </a:r>
            <a:endParaRPr lang="pl-PL" altLang="pl-PL" sz="1800" dirty="0">
              <a:latin typeface="Franklin Gothic Medium" panose="020B0603020102020204" pitchFamily="34" charset="0"/>
            </a:endParaRPr>
          </a:p>
          <a:p>
            <a:pPr marL="800100" lvl="1" indent="-342900" algn="just" eaLnBrk="1" hangingPunct="1">
              <a:lnSpc>
                <a:spcPct val="150000"/>
              </a:lnSpc>
              <a:buFont typeface="+mj-lt"/>
              <a:buAutoNum type="arabicPeriod"/>
              <a:defRPr/>
            </a:pPr>
            <a:r>
              <a:rPr lang="pl-PL" altLang="pl-PL" sz="1800" dirty="0">
                <a:latin typeface="Franklin Gothic Medium" panose="020B0603020102020204" pitchFamily="34" charset="0"/>
              </a:rPr>
              <a:t>sposobie głosowania i warunkach ważności głosu;</a:t>
            </a:r>
          </a:p>
          <a:p>
            <a:pPr marL="800100" lvl="1" indent="-342900" algn="just" eaLnBrk="1" hangingPunct="1">
              <a:lnSpc>
                <a:spcPct val="150000"/>
              </a:lnSpc>
              <a:buFont typeface="+mj-lt"/>
              <a:buAutoNum type="arabicPeriod"/>
              <a:defRPr/>
            </a:pPr>
            <a:r>
              <a:rPr lang="pl-PL" altLang="pl-PL" sz="1800" dirty="0">
                <a:latin typeface="Franklin Gothic Medium" panose="020B0603020102020204" pitchFamily="34" charset="0"/>
              </a:rPr>
              <a:t>składzie komisji</a:t>
            </a:r>
          </a:p>
          <a:p>
            <a:pPr marL="0" indent="0" algn="just" fontAlgn="ctr">
              <a:lnSpc>
                <a:spcPct val="150000"/>
              </a:lnSpc>
              <a:spcBef>
                <a:spcPts val="425"/>
              </a:spcBef>
              <a:buNone/>
              <a:defRPr/>
            </a:pPr>
            <a:endParaRPr lang="pl-PL" altLang="pl-PL" sz="1600" dirty="0">
              <a:solidFill>
                <a:srgbClr val="FF0000"/>
              </a:solidFill>
              <a:latin typeface="+mn-lt"/>
              <a:ea typeface="Calibri" panose="020F0502020204030204" pitchFamily="34" charset="0"/>
              <a:cs typeface="Times New Roman" panose="02020603050405020304" pitchFamily="18" charset="0"/>
            </a:endParaRPr>
          </a:p>
        </p:txBody>
      </p:sp>
      <p:pic>
        <p:nvPicPr>
          <p:cNvPr id="5"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17</a:t>
            </a:fld>
            <a:endParaRPr lang="en-US" dirty="0"/>
          </a:p>
        </p:txBody>
      </p:sp>
    </p:spTree>
    <p:extLst>
      <p:ext uri="{BB962C8B-B14F-4D97-AF65-F5344CB8AC3E}">
        <p14:creationId xmlns:p14="http://schemas.microsoft.com/office/powerpoint/2010/main" val="2026421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rostokąt 8"/>
          <p:cNvSpPr>
            <a:spLocks noChangeArrowheads="1"/>
          </p:cNvSpPr>
          <p:nvPr/>
        </p:nvSpPr>
        <p:spPr bwMode="auto">
          <a:xfrm>
            <a:off x="-509588" y="653598"/>
            <a:ext cx="985202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dirty="0">
                <a:solidFill>
                  <a:srgbClr val="9D032A"/>
                </a:solidFill>
                <a:latin typeface="Arial Black" panose="020B0A04020102020204" pitchFamily="34" charset="0"/>
                <a:cs typeface="Arial" panose="020B0604020202020204" pitchFamily="34" charset="0"/>
              </a:rPr>
              <a:t>WARUNKI TECHNICZNE </a:t>
            </a:r>
          </a:p>
          <a:p>
            <a:pPr algn="ctr">
              <a:lnSpc>
                <a:spcPct val="100000"/>
              </a:lnSpc>
              <a:spcBef>
                <a:spcPct val="0"/>
              </a:spcBef>
              <a:buFontTx/>
              <a:buNone/>
            </a:pPr>
            <a:r>
              <a:rPr lang="pl-PL" altLang="pl-PL" sz="2000" b="1" dirty="0">
                <a:solidFill>
                  <a:srgbClr val="9D032A"/>
                </a:solidFill>
                <a:latin typeface="Arial Black" panose="020B0A04020102020204" pitchFamily="34" charset="0"/>
                <a:cs typeface="Arial" panose="020B0604020202020204" pitchFamily="34" charset="0"/>
              </a:rPr>
              <a:t>   </a:t>
            </a:r>
            <a:r>
              <a:rPr lang="pl-PL" altLang="pl-PL" sz="1600" b="1" dirty="0">
                <a:solidFill>
                  <a:srgbClr val="9D032A"/>
                </a:solidFill>
                <a:latin typeface="Arial Black" panose="020B0A04020102020204" pitchFamily="34" charset="0"/>
                <a:cs typeface="Arial" panose="020B0604020202020204" pitchFamily="34" charset="0"/>
              </a:rPr>
              <a:t>LOKAL DOSTOSOWANY DO POTRZEB OSÓB NIEPEŁNOSPRAWNYCH</a:t>
            </a:r>
          </a:p>
        </p:txBody>
      </p:sp>
      <p:sp>
        <p:nvSpPr>
          <p:cNvPr id="11" name="Prostokąt 10"/>
          <p:cNvSpPr/>
          <p:nvPr/>
        </p:nvSpPr>
        <p:spPr>
          <a:xfrm>
            <a:off x="755576" y="1720971"/>
            <a:ext cx="6600825" cy="646112"/>
          </a:xfrm>
          <a:prstGeom prst="rect">
            <a:avLst/>
          </a:prstGeom>
          <a:solidFill>
            <a:srgbClr val="9D032A"/>
          </a:solidFill>
          <a:ln>
            <a:solidFill>
              <a:schemeClr val="bg1">
                <a:lumMod val="75000"/>
              </a:schemeClr>
            </a:solidFill>
          </a:ln>
        </p:spPr>
        <p:txBody>
          <a:bodyPr>
            <a:spAutoFit/>
          </a:bodyPr>
          <a:lstStyle/>
          <a:p>
            <a:pPr algn="ctr">
              <a:defRPr/>
            </a:pPr>
            <a:r>
              <a:rPr lang="pl-PL" b="1" dirty="0">
                <a:solidFill>
                  <a:schemeClr val="bg1"/>
                </a:solidFill>
                <a:latin typeface="Franklin Gothic Book" panose="020B0503020102020204" pitchFamily="34" charset="0"/>
                <a:cs typeface="Arial" panose="020B0604020202020204" pitchFamily="34" charset="0"/>
              </a:rPr>
              <a:t>kontrola </a:t>
            </a:r>
            <a:r>
              <a:rPr lang="pl-PL" b="1" dirty="0">
                <a:solidFill>
                  <a:schemeClr val="bg1"/>
                </a:solidFill>
                <a:latin typeface="Franklin Gothic Book" panose="020B0503020102020204" pitchFamily="34" charset="0"/>
                <a:ea typeface="Times New Roman" pitchFamily="18" charset="0"/>
                <a:cs typeface="Arial" panose="020B0604020202020204" pitchFamily="34" charset="0"/>
              </a:rPr>
              <a:t>czy lokal oraz elementy jego wyposażenia </a:t>
            </a:r>
            <a:br>
              <a:rPr lang="pl-PL" b="1" dirty="0">
                <a:solidFill>
                  <a:schemeClr val="bg1"/>
                </a:solidFill>
                <a:latin typeface="Franklin Gothic Book" panose="020B0503020102020204" pitchFamily="34" charset="0"/>
                <a:ea typeface="Times New Roman" pitchFamily="18" charset="0"/>
                <a:cs typeface="Arial" panose="020B0604020202020204" pitchFamily="34" charset="0"/>
              </a:rPr>
            </a:br>
            <a:r>
              <a:rPr lang="pl-PL" b="1" dirty="0">
                <a:solidFill>
                  <a:schemeClr val="bg1"/>
                </a:solidFill>
                <a:latin typeface="Franklin Gothic Book" panose="020B0503020102020204" pitchFamily="34" charset="0"/>
                <a:ea typeface="Times New Roman" pitchFamily="18" charset="0"/>
                <a:cs typeface="Arial" panose="020B0604020202020204" pitchFamily="34" charset="0"/>
              </a:rPr>
              <a:t>spełniają warunki rozporządzenia.</a:t>
            </a:r>
            <a:endParaRPr lang="pl-PL" b="1" dirty="0">
              <a:solidFill>
                <a:schemeClr val="bg1"/>
              </a:solidFill>
              <a:latin typeface="Franklin Gothic Book" panose="020B0503020102020204" pitchFamily="34" charset="0"/>
              <a:cs typeface="Arial" panose="020B0604020202020204" pitchFamily="34" charset="0"/>
            </a:endParaRPr>
          </a:p>
        </p:txBody>
      </p:sp>
      <p:sp>
        <p:nvSpPr>
          <p:cNvPr id="50181" name="pole tekstowe 11"/>
          <p:cNvSpPr txBox="1">
            <a:spLocks noChangeArrowheads="1"/>
          </p:cNvSpPr>
          <p:nvPr/>
        </p:nvSpPr>
        <p:spPr bwMode="auto">
          <a:xfrm>
            <a:off x="347663" y="2447925"/>
            <a:ext cx="81375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umiejscowienie na parterze budynku, bez barier architektonicznych </a:t>
            </a:r>
            <a:r>
              <a:rPr lang="pl-PL" altLang="pl-PL" sz="1800" dirty="0">
                <a:latin typeface="Franklin Gothic Book" panose="020B0503020102020204" pitchFamily="34" charset="0"/>
                <a:cs typeface="Arial" panose="020B0604020202020204" pitchFamily="34" charset="0"/>
              </a:rPr>
              <a:t/>
            </a:r>
            <a:br>
              <a:rPr lang="pl-PL" altLang="pl-PL" sz="1800" dirty="0">
                <a:latin typeface="Franklin Gothic Book" panose="020B0503020102020204" pitchFamily="34" charset="0"/>
                <a:cs typeface="Arial" panose="020B0604020202020204" pitchFamily="34" charset="0"/>
              </a:rPr>
            </a:br>
            <a:r>
              <a:rPr lang="pl-PL" altLang="pl-PL" sz="1800" dirty="0">
                <a:latin typeface="Franklin Gothic Book" panose="020B0503020102020204" pitchFamily="34" charset="0"/>
                <a:cs typeface="Arial" panose="020B0604020202020204" pitchFamily="34" charset="0"/>
              </a:rPr>
              <a:t> (ewentualnie podjazdy);</a:t>
            </a:r>
          </a:p>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dostosowane i odpowiednio rozmieszczone drzwi </a:t>
            </a:r>
            <a:r>
              <a:rPr lang="pl-PL" altLang="pl-PL" sz="1800" dirty="0">
                <a:latin typeface="Franklin Gothic Book" panose="020B0503020102020204" pitchFamily="34" charset="0"/>
                <a:cs typeface="Arial" panose="020B0604020202020204" pitchFamily="34" charset="0"/>
              </a:rPr>
              <a:t/>
            </a:r>
            <a:br>
              <a:rPr lang="pl-PL" altLang="pl-PL" sz="1800" dirty="0">
                <a:latin typeface="Franklin Gothic Book" panose="020B0503020102020204" pitchFamily="34" charset="0"/>
                <a:cs typeface="Arial" panose="020B0604020202020204" pitchFamily="34" charset="0"/>
              </a:rPr>
            </a:br>
            <a:r>
              <a:rPr lang="pl-PL" altLang="pl-PL" sz="1800" dirty="0">
                <a:latin typeface="Franklin Gothic Book" panose="020B0503020102020204" pitchFamily="34" charset="0"/>
                <a:cs typeface="Arial" panose="020B0604020202020204" pitchFamily="34" charset="0"/>
              </a:rPr>
              <a:t> (rozwierane lub rozsuwane, szerokość min. 0,9m, próg max 2 cm.);</a:t>
            </a:r>
          </a:p>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kontrastujący </a:t>
            </a:r>
            <a:r>
              <a:rPr lang="pl-PL" altLang="pl-PL" sz="1800" dirty="0">
                <a:latin typeface="Franklin Gothic Book" panose="020B0503020102020204" pitchFamily="34" charset="0"/>
                <a:cs typeface="Arial" panose="020B0604020202020204" pitchFamily="34" charset="0"/>
              </a:rPr>
              <a:t> </a:t>
            </a:r>
            <a:r>
              <a:rPr lang="pl-PL" altLang="pl-PL" sz="1800" b="1" dirty="0">
                <a:solidFill>
                  <a:srgbClr val="FF3300"/>
                </a:solidFill>
                <a:latin typeface="Franklin Gothic Book" panose="020B0503020102020204" pitchFamily="34" charset="0"/>
                <a:cs typeface="Arial" panose="020B0604020202020204" pitchFamily="34" charset="0"/>
              </a:rPr>
              <a:t>kolor  stopni   schodów  i posadzki;</a:t>
            </a:r>
          </a:p>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dogodne warunki ruchu </a:t>
            </a:r>
            <a:r>
              <a:rPr lang="pl-PL" altLang="pl-PL" sz="1800" dirty="0">
                <a:latin typeface="Franklin Gothic Book" panose="020B0503020102020204" pitchFamily="34" charset="0"/>
                <a:cs typeface="Arial" panose="020B0604020202020204" pitchFamily="34" charset="0"/>
              </a:rPr>
              <a:t>(oznaczenie przezroczystych przegród,  </a:t>
            </a:r>
            <a:br>
              <a:rPr lang="pl-PL" altLang="pl-PL" sz="1800" dirty="0">
                <a:latin typeface="Franklin Gothic Book" panose="020B0503020102020204" pitchFamily="34" charset="0"/>
                <a:cs typeface="Arial" panose="020B0604020202020204" pitchFamily="34" charset="0"/>
              </a:rPr>
            </a:br>
            <a:r>
              <a:rPr lang="pl-PL" altLang="pl-PL" sz="1800" dirty="0">
                <a:latin typeface="Franklin Gothic Book" panose="020B0503020102020204" pitchFamily="34" charset="0"/>
                <a:cs typeface="Arial" panose="020B0604020202020204" pitchFamily="34" charset="0"/>
              </a:rPr>
              <a:t> przeciwpoślizgowe posadzki, brak przeszkód, dodatkowe oświetlenie </a:t>
            </a:r>
            <a:br>
              <a:rPr lang="pl-PL" altLang="pl-PL" sz="1800" dirty="0">
                <a:latin typeface="Franklin Gothic Book" panose="020B0503020102020204" pitchFamily="34" charset="0"/>
                <a:cs typeface="Arial" panose="020B0604020202020204" pitchFamily="34" charset="0"/>
              </a:rPr>
            </a:br>
            <a:r>
              <a:rPr lang="pl-PL" altLang="pl-PL" sz="1800" dirty="0">
                <a:latin typeface="Franklin Gothic Book" panose="020B0503020102020204" pitchFamily="34" charset="0"/>
                <a:cs typeface="Arial" panose="020B0604020202020204" pitchFamily="34" charset="0"/>
              </a:rPr>
              <a:t> miejsca zapewniającego tajność głosowania);</a:t>
            </a:r>
          </a:p>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co najmniej jedno miejsce zapewniające tajność głosowania  </a:t>
            </a:r>
            <a:br>
              <a:rPr lang="pl-PL" altLang="pl-PL" sz="1800" b="1" dirty="0">
                <a:latin typeface="Franklin Gothic Book" panose="020B0503020102020204" pitchFamily="34" charset="0"/>
                <a:cs typeface="Arial" panose="020B0604020202020204" pitchFamily="34" charset="0"/>
              </a:rPr>
            </a:br>
            <a:r>
              <a:rPr lang="pl-PL" altLang="pl-PL" sz="1800" b="1" dirty="0">
                <a:latin typeface="Franklin Gothic Book" panose="020B0503020102020204" pitchFamily="34" charset="0"/>
                <a:cs typeface="Arial" panose="020B0604020202020204" pitchFamily="34" charset="0"/>
              </a:rPr>
              <a:t> dostosowane do potrzeb wyborcy niepełnosprawnego;</a:t>
            </a:r>
          </a:p>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wysokość urny  </a:t>
            </a:r>
            <a:r>
              <a:rPr lang="pl-PL" altLang="pl-PL" sz="1800" dirty="0">
                <a:latin typeface="Franklin Gothic Book" panose="020B0503020102020204" pitchFamily="34" charset="0"/>
                <a:cs typeface="Arial" panose="020B0604020202020204" pitchFamily="34" charset="0"/>
              </a:rPr>
              <a:t>– max 1m;</a:t>
            </a:r>
          </a:p>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przejście min 1,5 m;</a:t>
            </a:r>
          </a:p>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obwieszczenia i informacje</a:t>
            </a:r>
            <a:r>
              <a:rPr lang="pl-PL" altLang="pl-PL" sz="1800" dirty="0">
                <a:latin typeface="Franklin Gothic Book" panose="020B0503020102020204" pitchFamily="34" charset="0"/>
                <a:cs typeface="Arial" panose="020B0604020202020204" pitchFamily="34" charset="0"/>
              </a:rPr>
              <a:t> umieszczone w miejscu </a:t>
            </a:r>
            <a:br>
              <a:rPr lang="pl-PL" altLang="pl-PL" sz="1800" dirty="0">
                <a:latin typeface="Franklin Gothic Book" panose="020B0503020102020204" pitchFamily="34" charset="0"/>
                <a:cs typeface="Arial" panose="020B0604020202020204" pitchFamily="34" charset="0"/>
              </a:rPr>
            </a:br>
            <a:r>
              <a:rPr lang="pl-PL" altLang="pl-PL" sz="1800" dirty="0">
                <a:latin typeface="Franklin Gothic Book" panose="020B0503020102020204" pitchFamily="34" charset="0"/>
                <a:cs typeface="Arial" panose="020B0604020202020204" pitchFamily="34" charset="0"/>
              </a:rPr>
              <a:t> dostępnym z wózka inwalidzkiego, na wysokości 0,9m.</a:t>
            </a:r>
          </a:p>
        </p:txBody>
      </p:sp>
      <p:pic>
        <p:nvPicPr>
          <p:cNvPr id="50182" name="Obraz 12" descr="canstock32631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4365625"/>
            <a:ext cx="1300162"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Obraz 11" descr="WYBORY - nowa_urn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3975" y="4365625"/>
            <a:ext cx="1470025"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Obraz 8" descr="1242796267486489866Handicapped_Accessible_sign.svg.m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31162" y="1508566"/>
            <a:ext cx="75565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braz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18</a:t>
            </a:fld>
            <a:endParaRPr lang="en-US" dirty="0"/>
          </a:p>
        </p:txBody>
      </p:sp>
    </p:spTree>
    <p:extLst>
      <p:ext uri="{BB962C8B-B14F-4D97-AF65-F5344CB8AC3E}">
        <p14:creationId xmlns:p14="http://schemas.microsoft.com/office/powerpoint/2010/main" val="3988871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4294967295"/>
          </p:nvPr>
        </p:nvSpPr>
        <p:spPr>
          <a:xfrm>
            <a:off x="148430" y="178394"/>
            <a:ext cx="8856663" cy="6553200"/>
          </a:xfrm>
        </p:spPr>
        <p:txBody>
          <a:bodyPr>
            <a:normAutofit fontScale="85000" lnSpcReduction="10000"/>
          </a:bodyPr>
          <a:lstStyle/>
          <a:p>
            <a:endParaRPr lang="pl-PL" sz="1200" dirty="0"/>
          </a:p>
          <a:p>
            <a:pPr marL="0" indent="0">
              <a:buNone/>
            </a:pPr>
            <a:endParaRPr lang="pl-PL" sz="2000" b="1" dirty="0">
              <a:solidFill>
                <a:srgbClr val="0070C0"/>
              </a:solidFill>
              <a:latin typeface="Franklin Gothic Book" panose="020B0503020102020204" pitchFamily="34" charset="0"/>
            </a:endParaRPr>
          </a:p>
          <a:p>
            <a:pPr marL="0" indent="0">
              <a:buNone/>
            </a:pPr>
            <a:r>
              <a:rPr lang="pl-PL" sz="2000" b="1" u="sng" dirty="0">
                <a:latin typeface="Franklin Gothic Book" panose="020B0503020102020204" pitchFamily="34" charset="0"/>
              </a:rPr>
              <a:t>w celu zapewnienia bezpieczeństwa sanitarnego w lokalu wyborczym</a:t>
            </a:r>
            <a:r>
              <a:rPr lang="pl-PL" sz="2000" b="1" dirty="0">
                <a:latin typeface="Franklin Gothic Book" panose="020B0503020102020204" pitchFamily="34" charset="0"/>
              </a:rPr>
              <a:t>:</a:t>
            </a:r>
          </a:p>
          <a:p>
            <a:pPr>
              <a:lnSpc>
                <a:spcPct val="100000"/>
              </a:lnSpc>
              <a:buFont typeface="Arial" panose="020B0604020202020204" pitchFamily="34" charset="0"/>
              <a:buChar char="•"/>
            </a:pPr>
            <a:r>
              <a:rPr lang="pl-PL" dirty="0">
                <a:latin typeface="Franklin Gothic Book" panose="020B0503020102020204" pitchFamily="34" charset="0"/>
              </a:rPr>
              <a:t>zapewniamy na </a:t>
            </a:r>
            <a:r>
              <a:rPr lang="pl-PL" dirty="0">
                <a:solidFill>
                  <a:srgbClr val="FF0000"/>
                </a:solidFill>
                <a:latin typeface="Franklin Gothic Book" panose="020B0503020102020204" pitchFamily="34" charset="0"/>
              </a:rPr>
              <a:t>1 osobę min. 4 m 2  </a:t>
            </a:r>
            <a:r>
              <a:rPr lang="pl-PL" dirty="0">
                <a:solidFill>
                  <a:srgbClr val="0070C0"/>
                </a:solidFill>
                <a:latin typeface="Franklin Gothic Book" panose="020B0503020102020204" pitchFamily="34" charset="0"/>
              </a:rPr>
              <a:t>(z wyłączeniem członków komisji)</a:t>
            </a:r>
          </a:p>
          <a:p>
            <a:pPr>
              <a:lnSpc>
                <a:spcPct val="100000"/>
              </a:lnSpc>
              <a:buFont typeface="Arial" panose="020B0604020202020204" pitchFamily="34" charset="0"/>
              <a:buChar char="•"/>
            </a:pPr>
            <a:r>
              <a:rPr lang="pl-PL" dirty="0">
                <a:latin typeface="Franklin Gothic Book" panose="020B0503020102020204" pitchFamily="34" charset="0"/>
              </a:rPr>
              <a:t>zabezpiecza się:</a:t>
            </a:r>
          </a:p>
          <a:p>
            <a:pPr marL="271463" indent="-271463">
              <a:lnSpc>
                <a:spcPct val="100000"/>
              </a:lnSpc>
              <a:buAutoNum type="alphaLcParenR"/>
            </a:pPr>
            <a:r>
              <a:rPr lang="pl-PL" dirty="0" smtClean="0">
                <a:solidFill>
                  <a:schemeClr val="tx1"/>
                </a:solidFill>
                <a:latin typeface="Franklin Gothic Book" panose="020B0503020102020204" pitchFamily="34" charset="0"/>
              </a:rPr>
              <a:t> wymianę </a:t>
            </a:r>
            <a:r>
              <a:rPr lang="pl-PL" dirty="0">
                <a:solidFill>
                  <a:schemeClr val="tx1"/>
                </a:solidFill>
                <a:latin typeface="Franklin Gothic Book" panose="020B0503020102020204" pitchFamily="34" charset="0"/>
              </a:rPr>
              <a:t>powietrza przez okna</a:t>
            </a:r>
            <a:r>
              <a:rPr lang="pl-PL" dirty="0">
                <a:latin typeface="Franklin Gothic Book" panose="020B0503020102020204" pitchFamily="34" charset="0"/>
              </a:rPr>
              <a:t> </a:t>
            </a:r>
          </a:p>
          <a:p>
            <a:pPr>
              <a:lnSpc>
                <a:spcPct val="100000"/>
              </a:lnSpc>
            </a:pPr>
            <a:r>
              <a:rPr lang="pl-PL" dirty="0">
                <a:latin typeface="Franklin Gothic Book" panose="020B0503020102020204" pitchFamily="34" charset="0"/>
              </a:rPr>
              <a:t>co najmniej raz na godzinę przez co najmniej 10 minut - </a:t>
            </a:r>
            <a:r>
              <a:rPr lang="pl-PL" dirty="0">
                <a:solidFill>
                  <a:srgbClr val="0070C0"/>
                </a:solidFill>
                <a:latin typeface="Franklin Gothic Book" panose="020B0503020102020204" pitchFamily="34" charset="0"/>
              </a:rPr>
              <a:t>nie przerywając  głosowania oraz pracy obwodowej komisji wyborczej,</a:t>
            </a:r>
          </a:p>
          <a:p>
            <a:pPr marL="0" indent="0">
              <a:lnSpc>
                <a:spcPct val="100000"/>
              </a:lnSpc>
              <a:buNone/>
            </a:pPr>
            <a:endParaRPr lang="pl-PL" dirty="0">
              <a:latin typeface="Franklin Gothic Book" panose="020B0503020102020204" pitchFamily="34" charset="0"/>
            </a:endParaRPr>
          </a:p>
          <a:p>
            <a:pPr marL="0" indent="0">
              <a:lnSpc>
                <a:spcPct val="100000"/>
              </a:lnSpc>
              <a:buNone/>
            </a:pPr>
            <a:r>
              <a:rPr lang="pl-PL" dirty="0">
                <a:latin typeface="Franklin Gothic Book" panose="020B0503020102020204" pitchFamily="34" charset="0"/>
              </a:rPr>
              <a:t>b) organizacja stanowisk pracy poszczególnych członków obwodowej komisji</a:t>
            </a:r>
          </a:p>
          <a:p>
            <a:pPr>
              <a:lnSpc>
                <a:spcPct val="100000"/>
              </a:lnSpc>
              <a:buFont typeface="Arial" panose="020B0604020202020204" pitchFamily="34" charset="0"/>
              <a:buChar char="•"/>
            </a:pPr>
            <a:r>
              <a:rPr lang="pl-PL" dirty="0">
                <a:latin typeface="Franklin Gothic Book" panose="020B0503020102020204" pitchFamily="34" charset="0"/>
              </a:rPr>
              <a:t>zachowanie </a:t>
            </a:r>
            <a:r>
              <a:rPr lang="pl-PL" dirty="0">
                <a:solidFill>
                  <a:srgbClr val="FF0000"/>
                </a:solidFill>
                <a:latin typeface="Franklin Gothic Book" panose="020B0503020102020204" pitchFamily="34" charset="0"/>
              </a:rPr>
              <a:t>co najmniej 1,5 m odstępu;</a:t>
            </a:r>
          </a:p>
          <a:p>
            <a:pPr>
              <a:lnSpc>
                <a:spcPct val="100000"/>
              </a:lnSpc>
              <a:buFont typeface="Arial" panose="020B0604020202020204" pitchFamily="34" charset="0"/>
              <a:buChar char="•"/>
            </a:pPr>
            <a:r>
              <a:rPr lang="pl-PL" dirty="0">
                <a:latin typeface="Franklin Gothic Book" panose="020B0503020102020204" pitchFamily="34" charset="0"/>
              </a:rPr>
              <a:t>przy wejściu, w widocznym miejscu, umieszcza się dla wyborców płyn do dezynfekcji rąk;</a:t>
            </a:r>
          </a:p>
          <a:p>
            <a:pPr>
              <a:lnSpc>
                <a:spcPct val="100000"/>
              </a:lnSpc>
              <a:buFont typeface="Arial" panose="020B0604020202020204" pitchFamily="34" charset="0"/>
              <a:buChar char="•"/>
            </a:pPr>
            <a:r>
              <a:rPr lang="pl-PL" dirty="0">
                <a:latin typeface="Franklin Gothic Book" panose="020B0503020102020204" pitchFamily="34" charset="0"/>
              </a:rPr>
              <a:t>powierzchnie takie jak: klamki, urny wyborcze, blaty stołów, urządzenia higienicznosanitarne, w tym armatura, uchwyty, włączniki światła i inne przedmioty oraz  powierzchnie, które mogą być dotykane przez osoby przebywające w lokalu wyborczym - </a:t>
            </a:r>
            <a:r>
              <a:rPr lang="pl-PL" dirty="0">
                <a:solidFill>
                  <a:srgbClr val="FF0000"/>
                </a:solidFill>
                <a:latin typeface="Franklin Gothic Book" panose="020B0503020102020204" pitchFamily="34" charset="0"/>
              </a:rPr>
              <a:t>są przemywane płynem dezynfekcyjnym</a:t>
            </a:r>
            <a:r>
              <a:rPr lang="pl-PL" dirty="0">
                <a:latin typeface="Franklin Gothic Book" panose="020B0503020102020204" pitchFamily="34" charset="0"/>
              </a:rPr>
              <a:t>:</a:t>
            </a:r>
          </a:p>
          <a:p>
            <a:pPr marL="0" indent="627063">
              <a:lnSpc>
                <a:spcPct val="100000"/>
              </a:lnSpc>
              <a:buNone/>
            </a:pPr>
            <a:r>
              <a:rPr lang="pl-PL" dirty="0">
                <a:latin typeface="Franklin Gothic Book" panose="020B0503020102020204" pitchFamily="34" charset="0"/>
              </a:rPr>
              <a:t>a) przed przystąpieniem obwodowej komisji wyborczej do pracy,</a:t>
            </a:r>
          </a:p>
          <a:p>
            <a:pPr marL="0" indent="627063">
              <a:lnSpc>
                <a:spcPct val="100000"/>
              </a:lnSpc>
              <a:buNone/>
            </a:pPr>
            <a:r>
              <a:rPr lang="pl-PL" dirty="0">
                <a:latin typeface="Franklin Gothic Book" panose="020B0503020102020204" pitchFamily="34" charset="0"/>
              </a:rPr>
              <a:t>b) nie rzadziej niż 6 razy w czasie trwania głosowania.</a:t>
            </a:r>
          </a:p>
        </p:txBody>
      </p:sp>
      <p:pic>
        <p:nvPicPr>
          <p:cNvPr id="3"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6D22F896-40B5-4ADD-8801-0D06FADFA095}" type="slidenum">
              <a:rPr lang="en-US" smtClean="0"/>
              <a:pPr/>
              <a:t>19</a:t>
            </a:fld>
            <a:endParaRPr lang="en-US" dirty="0"/>
          </a:p>
        </p:txBody>
      </p:sp>
    </p:spTree>
    <p:extLst>
      <p:ext uri="{BB962C8B-B14F-4D97-AF65-F5344CB8AC3E}">
        <p14:creationId xmlns:p14="http://schemas.microsoft.com/office/powerpoint/2010/main" val="1171047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
            <a:extLst>
              <a:ext uri="{FF2B5EF4-FFF2-40B4-BE49-F238E27FC236}">
                <a16:creationId xmlns:a16="http://schemas.microsoft.com/office/drawing/2014/main" xmlns="" id="{48899E7E-637A-4350-9F99-82D7A65EE0A7}"/>
              </a:ext>
            </a:extLst>
          </p:cNvPr>
          <p:cNvSpPr>
            <a:spLocks noChangeArrowheads="1"/>
          </p:cNvSpPr>
          <p:nvPr/>
        </p:nvSpPr>
        <p:spPr bwMode="auto">
          <a:xfrm>
            <a:off x="279220" y="834208"/>
            <a:ext cx="621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dirty="0">
                <a:solidFill>
                  <a:schemeClr val="bg1"/>
                </a:solidFill>
                <a:latin typeface="Arial Black" panose="020B0A04020102020204" pitchFamily="34" charset="0"/>
                <a:cs typeface="Arial" panose="020B0604020202020204" pitchFamily="34" charset="0"/>
              </a:rPr>
              <a:t>PRAWA I OBOWIĄZKI CZŁONKÓW KOMISJI</a:t>
            </a:r>
          </a:p>
        </p:txBody>
      </p:sp>
      <p:sp>
        <p:nvSpPr>
          <p:cNvPr id="7" name="Symbol zastępczy zawartości 10">
            <a:extLst>
              <a:ext uri="{FF2B5EF4-FFF2-40B4-BE49-F238E27FC236}">
                <a16:creationId xmlns:a16="http://schemas.microsoft.com/office/drawing/2014/main" xmlns="" id="{056B08C0-2E9E-4AEA-921C-9730CFCA4963}"/>
              </a:ext>
            </a:extLst>
          </p:cNvPr>
          <p:cNvSpPr txBox="1">
            <a:spLocks/>
          </p:cNvSpPr>
          <p:nvPr/>
        </p:nvSpPr>
        <p:spPr>
          <a:xfrm>
            <a:off x="-264750" y="3813293"/>
            <a:ext cx="8785225" cy="1708124"/>
          </a:xfrm>
          <a:prstGeom prst="rect">
            <a:avLst/>
          </a:prstGeom>
          <a:noFill/>
          <a:ln>
            <a:noFill/>
          </a:ln>
        </p:spPr>
        <p:txBody>
          <a:bodyPr spcFirstLastPara="1" wrap="square" lIns="91403" tIns="45702" rIns="91403" bIns="45702" anchor="ctr" anchorCtr="0">
            <a:spAutoFit/>
          </a:bodyPr>
          <a:lstStyle>
            <a:defPPr marR="0" lvl="0" algn="l" rtl="0">
              <a:lnSpc>
                <a:spcPct val="100000"/>
              </a:lnSpc>
              <a:spcBef>
                <a:spcPts val="0"/>
              </a:spcBef>
              <a:spcAft>
                <a:spcPts val="0"/>
              </a:spcAft>
            </a:defPPr>
            <a:lvl1pPr marL="457200" marR="0" lvl="0" indent="-381000" algn="l" rtl="0" eaLnBrk="1" hangingPunct="1">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eaLnBrk="1" hangingPunct="1">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eaLnBrk="1" hangingPunct="1">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eaLnBrk="1" hangingPunct="1">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eaLnBrk="1" hangingPunct="1">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eaLnBrk="1" hangingPunct="1">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eaLnBrk="1" hangingPunct="1">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eaLnBrk="1" hangingPunct="1">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eaLnBrk="1" hangingPunct="1">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indent="0">
              <a:buFont typeface="Arial" panose="020B0604020202020204" pitchFamily="34" charset="0"/>
              <a:buNone/>
            </a:pPr>
            <a:r>
              <a:rPr lang="pl-PL" altLang="pl-PL" sz="2000" b="1" dirty="0"/>
              <a:t>Obsługę i techniczno-materialne warunki </a:t>
            </a:r>
            <a:r>
              <a:rPr lang="pl-PL" altLang="pl-PL" sz="2000" b="1" dirty="0" smtClean="0"/>
              <a:t>pracy OKW</a:t>
            </a:r>
            <a:r>
              <a:rPr lang="pl-PL" altLang="pl-PL" sz="2000" b="1" dirty="0"/>
              <a:t>,</a:t>
            </a:r>
            <a:br>
              <a:rPr lang="pl-PL" altLang="pl-PL" sz="2000" b="1" dirty="0"/>
            </a:br>
            <a:r>
              <a:rPr lang="pl-PL" altLang="pl-PL" sz="2000" b="1" dirty="0"/>
              <a:t>w tym możliwość wykorzystania techniki elektronicznej </a:t>
            </a:r>
            <a:r>
              <a:rPr lang="pl-PL" altLang="pl-PL" sz="2000" dirty="0"/>
              <a:t>oraz</a:t>
            </a:r>
            <a:r>
              <a:rPr lang="pl-PL" altLang="pl-PL" sz="2000" b="1" dirty="0"/>
              <a:t> wykonanie zadań związanych </a:t>
            </a:r>
            <a:r>
              <a:rPr lang="pl-PL" altLang="pl-PL" sz="2000" b="1" dirty="0" smtClean="0"/>
              <a:t>z </a:t>
            </a:r>
            <a:r>
              <a:rPr lang="pl-PL" altLang="pl-PL" sz="2000" b="1" dirty="0"/>
              <a:t>organizacją i przeprowadzeniem wyborów </a:t>
            </a:r>
            <a:r>
              <a:rPr lang="pl-PL" altLang="pl-PL" sz="2000" dirty="0"/>
              <a:t>na obszarze gminy </a:t>
            </a:r>
            <a:r>
              <a:rPr lang="pl-PL" altLang="pl-PL" sz="2000" b="1" dirty="0"/>
              <a:t>zapewnia  wójt (burmistrz, prezydent miasta) zwany dalej </a:t>
            </a:r>
            <a:r>
              <a:rPr lang="pl-PL" altLang="pl-PL" sz="2000" b="1" dirty="0">
                <a:solidFill>
                  <a:srgbClr val="90181B"/>
                </a:solidFill>
              </a:rPr>
              <a:t>,,wójtem”</a:t>
            </a:r>
            <a:endParaRPr lang="pl-PL" altLang="pl-PL" sz="1200" b="1" dirty="0"/>
          </a:p>
        </p:txBody>
      </p:sp>
      <p:sp>
        <p:nvSpPr>
          <p:cNvPr id="8" name="Rectangle 1">
            <a:extLst>
              <a:ext uri="{FF2B5EF4-FFF2-40B4-BE49-F238E27FC236}">
                <a16:creationId xmlns:a16="http://schemas.microsoft.com/office/drawing/2014/main" xmlns="" id="{5E215FCA-5743-4683-A9B2-0E4F46A3765D}"/>
              </a:ext>
            </a:extLst>
          </p:cNvPr>
          <p:cNvSpPr>
            <a:spLocks noChangeArrowheads="1"/>
          </p:cNvSpPr>
          <p:nvPr/>
        </p:nvSpPr>
        <p:spPr bwMode="auto">
          <a:xfrm>
            <a:off x="179388" y="1994543"/>
            <a:ext cx="8785225" cy="1323975"/>
          </a:xfrm>
          <a:prstGeom prst="rect">
            <a:avLst/>
          </a:prstGeom>
          <a:noFill/>
          <a:ln w="38100">
            <a:solidFill>
              <a:srgbClr val="90181B"/>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2000" dirty="0">
                <a:latin typeface="Arial" panose="020B0604020202020204" pitchFamily="34" charset="0"/>
                <a:cs typeface="Times New Roman" panose="02020603050405020304" pitchFamily="18" charset="0"/>
              </a:rPr>
              <a:t>Zgodnie z art. 161 § 1 Kodeksu wyborczego, wytyczne Państwowej Komisji Wyborczej są wiążące dla komisji niższego stopnia. </a:t>
            </a:r>
          </a:p>
          <a:p>
            <a:pPr algn="just">
              <a:lnSpc>
                <a:spcPct val="100000"/>
              </a:lnSpc>
              <a:spcBef>
                <a:spcPct val="0"/>
              </a:spcBef>
              <a:buFontTx/>
              <a:buNone/>
            </a:pPr>
            <a:r>
              <a:rPr lang="pl-PL" altLang="pl-PL" sz="2000" b="1" dirty="0">
                <a:solidFill>
                  <a:srgbClr val="3965B5"/>
                </a:solidFill>
                <a:latin typeface="Arial" panose="020B0604020202020204" pitchFamily="34" charset="0"/>
                <a:cs typeface="Times New Roman" panose="02020603050405020304" pitchFamily="18" charset="0"/>
              </a:rPr>
              <a:t>Członkowie komisji zobowiązani są zapoznać się z całością wytycznych i bezwzględnie je stosować</a:t>
            </a:r>
            <a:r>
              <a:rPr lang="pl-PL" altLang="pl-PL" sz="2000" dirty="0">
                <a:solidFill>
                  <a:srgbClr val="3965B5"/>
                </a:solidFill>
                <a:latin typeface="Arial" panose="020B0604020202020204" pitchFamily="34" charset="0"/>
                <a:cs typeface="Times New Roman" panose="02020603050405020304" pitchFamily="18" charset="0"/>
              </a:rPr>
              <a:t>.</a:t>
            </a:r>
            <a:endParaRPr lang="pl-PL" altLang="pl-PL" sz="2000" dirty="0">
              <a:solidFill>
                <a:srgbClr val="3965B5"/>
              </a:solidFill>
              <a:latin typeface="Arial" panose="020B0604020202020204" pitchFamily="34" charset="0"/>
            </a:endParaRPr>
          </a:p>
        </p:txBody>
      </p:sp>
      <p:sp>
        <p:nvSpPr>
          <p:cNvPr id="9" name="Symbol zastępczy numeru slajdu 8">
            <a:extLst>
              <a:ext uri="{FF2B5EF4-FFF2-40B4-BE49-F238E27FC236}">
                <a16:creationId xmlns:a16="http://schemas.microsoft.com/office/drawing/2014/main" xmlns="" id="{C471ACD0-826E-4026-A030-45E9C434CCBD}"/>
              </a:ext>
            </a:extLst>
          </p:cNvPr>
          <p:cNvSpPr>
            <a:spLocks noGrp="1"/>
          </p:cNvSpPr>
          <p:nvPr>
            <p:ph type="sldNum" idx="12"/>
          </p:nvPr>
        </p:nvSpPr>
        <p:spPr/>
        <p:txBody>
          <a:bodyPr/>
          <a:lstStyle/>
          <a:p>
            <a:fld id="{1AD84A18-9CD5-4651-9EFB-5D7BAC229282}" type="slidenum">
              <a:rPr lang="pl-PL" smtClean="0"/>
              <a:t>2</a:t>
            </a:fld>
            <a:endParaRPr lang="pl-PL"/>
          </a:p>
        </p:txBody>
      </p:sp>
      <p:pic>
        <p:nvPicPr>
          <p:cNvPr id="10"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909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4294967295"/>
          </p:nvPr>
        </p:nvSpPr>
        <p:spPr>
          <a:xfrm>
            <a:off x="287338" y="0"/>
            <a:ext cx="8856662" cy="6553200"/>
          </a:xfrm>
        </p:spPr>
        <p:txBody>
          <a:bodyPr/>
          <a:lstStyle/>
          <a:p>
            <a:endParaRPr lang="pl-PL" dirty="0"/>
          </a:p>
          <a:p>
            <a:endParaRPr lang="pl-PL" dirty="0"/>
          </a:p>
          <a:p>
            <a:pPr marL="0" indent="0">
              <a:buNone/>
            </a:pPr>
            <a:r>
              <a:rPr lang="pl-PL" sz="2000" b="1" dirty="0">
                <a:solidFill>
                  <a:srgbClr val="0070C0"/>
                </a:solidFill>
                <a:latin typeface="Franklin Gothic Medium" panose="020B0603020102020204" pitchFamily="34" charset="0"/>
              </a:rPr>
              <a:t>Członków obwodowej komisji wyborczej wyposaża się w:</a:t>
            </a:r>
          </a:p>
          <a:p>
            <a:pPr marL="0" indent="0">
              <a:buNone/>
            </a:pPr>
            <a:endParaRPr lang="pl-PL" sz="2000" b="1" dirty="0">
              <a:solidFill>
                <a:srgbClr val="0070C0"/>
              </a:solidFill>
              <a:latin typeface="Franklin Gothic Medium" panose="020B0603020102020204" pitchFamily="34" charset="0"/>
            </a:endParaRPr>
          </a:p>
          <a:p>
            <a:pPr marL="457200" indent="-457200">
              <a:buFont typeface="+mj-lt"/>
              <a:buAutoNum type="arabicPeriod"/>
            </a:pPr>
            <a:r>
              <a:rPr lang="pl-PL" sz="1800" dirty="0">
                <a:latin typeface="Franklin Gothic Book" panose="020B0503020102020204" pitchFamily="34" charset="0"/>
              </a:rPr>
              <a:t>jednorazowe rękawice ochronne </a:t>
            </a:r>
          </a:p>
          <a:p>
            <a:pPr marL="457200" indent="-457200">
              <a:buFont typeface="+mj-lt"/>
              <a:buAutoNum type="arabicPeriod"/>
            </a:pPr>
            <a:r>
              <a:rPr lang="pl-PL" sz="1800" dirty="0">
                <a:latin typeface="Franklin Gothic Book" panose="020B0503020102020204" pitchFamily="34" charset="0"/>
              </a:rPr>
              <a:t>płyn do dezynfekcji rąk </a:t>
            </a:r>
          </a:p>
          <a:p>
            <a:pPr marL="457200" indent="-457200">
              <a:buFont typeface="+mj-lt"/>
              <a:buAutoNum type="arabicPeriod"/>
            </a:pPr>
            <a:r>
              <a:rPr lang="pl-PL" sz="1800" dirty="0">
                <a:latin typeface="Franklin Gothic Book" panose="020B0503020102020204" pitchFamily="34" charset="0"/>
              </a:rPr>
              <a:t>przyłbice lub półmaski filtrujące FFP1</a:t>
            </a:r>
          </a:p>
          <a:p>
            <a:endParaRPr lang="pl-PL" sz="1800" dirty="0">
              <a:latin typeface="Franklin Gothic Book" panose="020B0503020102020204" pitchFamily="34" charset="0"/>
            </a:endParaRPr>
          </a:p>
          <a:p>
            <a:pPr algn="just">
              <a:buFont typeface="Arial" panose="020B0604020202020204" pitchFamily="34" charset="0"/>
              <a:buChar char="•"/>
            </a:pPr>
            <a:r>
              <a:rPr lang="pl-PL" sz="1800" dirty="0">
                <a:latin typeface="Franklin Gothic Book" panose="020B0503020102020204" pitchFamily="34" charset="0"/>
              </a:rPr>
              <a:t>w przypadku wyposażenia członków obwodowej komisji wyborczej  wyłącznie w przyłbice, stanowisko pracy członka tej komisji wyposaża się w nieprzepuszczalną barierę wykonaną z tworzywa nieprzepuszczającego powietrze</a:t>
            </a:r>
          </a:p>
          <a:p>
            <a:pPr algn="just">
              <a:buFont typeface="Arial" panose="020B0604020202020204" pitchFamily="34" charset="0"/>
              <a:buChar char="•"/>
            </a:pPr>
            <a:endParaRPr lang="pl-PL" sz="1800" dirty="0">
              <a:latin typeface="Franklin Gothic Book" panose="020B0503020102020204" pitchFamily="34" charset="0"/>
            </a:endParaRPr>
          </a:p>
          <a:p>
            <a:pPr algn="just">
              <a:buFont typeface="Arial" panose="020B0604020202020204" pitchFamily="34" charset="0"/>
              <a:buChar char="•"/>
            </a:pPr>
            <a:r>
              <a:rPr lang="pl-PL" sz="1800" dirty="0">
                <a:latin typeface="Franklin Gothic Book" panose="020B0503020102020204" pitchFamily="34" charset="0"/>
              </a:rPr>
              <a:t>nie ma obowiązku wyposażania w barierę, w przypadku gdy członkowie obwodowej komisji wyborczej używają wyłącznie półmasek</a:t>
            </a:r>
          </a:p>
        </p:txBody>
      </p:sp>
      <p:pic>
        <p:nvPicPr>
          <p:cNvPr id="3"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idx="12"/>
          </p:nvPr>
        </p:nvSpPr>
        <p:spPr/>
        <p:txBody>
          <a:bodyPr/>
          <a:lstStyle/>
          <a:p>
            <a:fld id="{6D22F896-40B5-4ADD-8801-0D06FADFA095}" type="slidenum">
              <a:rPr lang="en-US" smtClean="0"/>
              <a:pPr/>
              <a:t>20</a:t>
            </a:fld>
            <a:endParaRPr lang="en-US" dirty="0"/>
          </a:p>
        </p:txBody>
      </p:sp>
    </p:spTree>
    <p:extLst>
      <p:ext uri="{BB962C8B-B14F-4D97-AF65-F5344CB8AC3E}">
        <p14:creationId xmlns:p14="http://schemas.microsoft.com/office/powerpoint/2010/main" val="3895870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y 2"/>
          <p:cNvSpPr/>
          <p:nvPr/>
        </p:nvSpPr>
        <p:spPr>
          <a:xfrm>
            <a:off x="242587" y="4652963"/>
            <a:ext cx="6809002" cy="1655763"/>
          </a:xfrm>
          <a:prstGeom prst="roundRect">
            <a:avLst/>
          </a:prstGeom>
          <a:solidFill>
            <a:srgbClr val="9D032A"/>
          </a:solidFill>
          <a:ln w="38100">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39939" name="Prostokąt 1"/>
          <p:cNvSpPr>
            <a:spLocks noChangeArrowheads="1"/>
          </p:cNvSpPr>
          <p:nvPr/>
        </p:nvSpPr>
        <p:spPr bwMode="auto">
          <a:xfrm>
            <a:off x="146437" y="1719263"/>
            <a:ext cx="885666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pl-PL" altLang="pl-PL" sz="2000" dirty="0">
                <a:latin typeface="+mn-lt"/>
              </a:rPr>
              <a:t>w przypadku, gdy komisji zapewniono obsługę informatyczną, operator komisji powinien odebrać od koordynatora gminnego do spraw informatyki: </a:t>
            </a:r>
          </a:p>
          <a:p>
            <a:pPr algn="just">
              <a:lnSpc>
                <a:spcPct val="100000"/>
              </a:lnSpc>
              <a:spcBef>
                <a:spcPct val="0"/>
              </a:spcBef>
              <a:buFontTx/>
              <a:buNone/>
              <a:defRPr/>
            </a:pPr>
            <a:r>
              <a:rPr lang="pl-PL" altLang="pl-PL" sz="2000" b="1" dirty="0">
                <a:solidFill>
                  <a:schemeClr val="accent5"/>
                </a:solidFill>
                <a:latin typeface="+mn-lt"/>
              </a:rPr>
              <a:t>login i hasło </a:t>
            </a:r>
            <a:r>
              <a:rPr lang="pl-PL" altLang="pl-PL" sz="2000" dirty="0">
                <a:latin typeface="+mn-lt"/>
              </a:rPr>
              <a:t>zapewniające dostęp do systemu informatycznego - </a:t>
            </a:r>
            <a:r>
              <a:rPr lang="pl-PL" altLang="pl-PL" sz="2000" b="1" dirty="0">
                <a:latin typeface="+mn-lt"/>
              </a:rPr>
              <a:t>Wsparcie Organów Wyborczych (WOW).</a:t>
            </a:r>
          </a:p>
          <a:p>
            <a:pPr algn="just">
              <a:lnSpc>
                <a:spcPct val="100000"/>
              </a:lnSpc>
              <a:spcBef>
                <a:spcPct val="0"/>
              </a:spcBef>
              <a:buFontTx/>
              <a:buNone/>
              <a:defRPr/>
            </a:pPr>
            <a:endParaRPr lang="pl-PL" altLang="pl-PL" sz="2000" dirty="0">
              <a:latin typeface="+mn-lt"/>
            </a:endParaRPr>
          </a:p>
          <a:p>
            <a:pPr marL="342900" indent="-342900" algn="just">
              <a:lnSpc>
                <a:spcPct val="100000"/>
              </a:lnSpc>
              <a:spcBef>
                <a:spcPct val="0"/>
              </a:spcBef>
              <a:defRPr/>
            </a:pPr>
            <a:r>
              <a:rPr lang="pl-PL" altLang="pl-PL" sz="2000" dirty="0">
                <a:latin typeface="+mn-lt"/>
              </a:rPr>
              <a:t>odbiór loginu i hasła </a:t>
            </a:r>
            <a:r>
              <a:rPr lang="pl-PL" altLang="pl-PL" sz="2000" u="sng" dirty="0">
                <a:latin typeface="+mn-lt"/>
              </a:rPr>
              <a:t>potwierdza się na piśmie</a:t>
            </a:r>
            <a:r>
              <a:rPr lang="pl-PL" altLang="pl-PL" sz="2000" dirty="0">
                <a:latin typeface="+mn-lt"/>
              </a:rPr>
              <a:t>. </a:t>
            </a:r>
          </a:p>
          <a:p>
            <a:pPr marL="342900" indent="-342900" algn="just">
              <a:lnSpc>
                <a:spcPct val="100000"/>
              </a:lnSpc>
              <a:spcBef>
                <a:spcPct val="0"/>
              </a:spcBef>
              <a:defRPr/>
            </a:pPr>
            <a:endParaRPr lang="pl-PL" altLang="pl-PL" sz="2000" dirty="0">
              <a:latin typeface="+mn-lt"/>
            </a:endParaRPr>
          </a:p>
          <a:p>
            <a:pPr marL="342900" indent="-342900" algn="just">
              <a:lnSpc>
                <a:spcPct val="100000"/>
              </a:lnSpc>
              <a:spcBef>
                <a:spcPct val="0"/>
              </a:spcBef>
              <a:defRPr/>
            </a:pPr>
            <a:r>
              <a:rPr lang="pl-PL" altLang="pl-PL" sz="2000" dirty="0">
                <a:latin typeface="+mn-lt"/>
              </a:rPr>
              <a:t>operatorzy mają obowiązek zabezpieczenia loginów i haseł przed dostępem innych osób. </a:t>
            </a:r>
          </a:p>
        </p:txBody>
      </p:sp>
      <p:sp>
        <p:nvSpPr>
          <p:cNvPr id="51204" name="Prostokąt 2"/>
          <p:cNvSpPr>
            <a:spLocks noChangeArrowheads="1"/>
          </p:cNvSpPr>
          <p:nvPr/>
        </p:nvSpPr>
        <p:spPr bwMode="auto">
          <a:xfrm>
            <a:off x="0" y="627856"/>
            <a:ext cx="603833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400" b="1" dirty="0">
                <a:solidFill>
                  <a:schemeClr val="bg1"/>
                </a:solidFill>
                <a:latin typeface="Arial" panose="020B0604020202020204" pitchFamily="34" charset="0"/>
              </a:rPr>
              <a:t>ZADANIA KOMISJI </a:t>
            </a:r>
            <a:r>
              <a:rPr lang="pl-PL" altLang="pl-PL" sz="2400" b="1" dirty="0" smtClean="0">
                <a:solidFill>
                  <a:schemeClr val="bg1"/>
                </a:solidFill>
                <a:latin typeface="Arial" panose="020B0604020202020204" pitchFamily="34" charset="0"/>
              </a:rPr>
              <a:t>PRZED </a:t>
            </a:r>
            <a:r>
              <a:rPr lang="pl-PL" altLang="pl-PL" sz="2400" b="1" dirty="0">
                <a:solidFill>
                  <a:schemeClr val="bg1"/>
                </a:solidFill>
                <a:latin typeface="Arial" panose="020B0604020202020204" pitchFamily="34" charset="0"/>
              </a:rPr>
              <a:t>DNIEM WYBORÓW </a:t>
            </a:r>
            <a:endParaRPr lang="pl-PL" altLang="pl-PL" sz="2400" dirty="0">
              <a:solidFill>
                <a:schemeClr val="bg1"/>
              </a:solidFill>
              <a:latin typeface="Arial" panose="020B0604020202020204" pitchFamily="34" charset="0"/>
            </a:endParaRPr>
          </a:p>
        </p:txBody>
      </p:sp>
      <p:sp>
        <p:nvSpPr>
          <p:cNvPr id="51205" name="Prostokąt 1"/>
          <p:cNvSpPr>
            <a:spLocks noChangeArrowheads="1"/>
          </p:cNvSpPr>
          <p:nvPr/>
        </p:nvSpPr>
        <p:spPr bwMode="auto">
          <a:xfrm>
            <a:off x="351996" y="4801247"/>
            <a:ext cx="649364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2000" b="1" dirty="0">
                <a:solidFill>
                  <a:schemeClr val="bg1"/>
                </a:solidFill>
                <a:latin typeface="Arial" panose="020B0604020202020204" pitchFamily="34" charset="0"/>
              </a:rPr>
              <a:t>w przypadku zniszczenia lub utraty haseł lub loginów, należy niezwłocznie skontaktować się z pełnomocnikiem do spraw informatyki w celu podjęcia dalszych kroków. </a:t>
            </a: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t>21</a:t>
            </a:fld>
            <a:endParaRPr lang="pl-PL"/>
          </a:p>
        </p:txBody>
      </p:sp>
    </p:spTree>
    <p:extLst>
      <p:ext uri="{BB962C8B-B14F-4D97-AF65-F5344CB8AC3E}">
        <p14:creationId xmlns:p14="http://schemas.microsoft.com/office/powerpoint/2010/main" val="891589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rostokąt 3"/>
          <p:cNvSpPr>
            <a:spLocks noChangeArrowheads="1"/>
          </p:cNvSpPr>
          <p:nvPr/>
        </p:nvSpPr>
        <p:spPr bwMode="auto">
          <a:xfrm>
            <a:off x="1403350" y="333375"/>
            <a:ext cx="5616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400" b="1" dirty="0">
                <a:solidFill>
                  <a:srgbClr val="C00000"/>
                </a:solidFill>
                <a:latin typeface="Arial" panose="020B0604020202020204" pitchFamily="34" charset="0"/>
              </a:rPr>
              <a:t>ZADANIA KOMISJI </a:t>
            </a:r>
          </a:p>
          <a:p>
            <a:pPr algn="ctr">
              <a:lnSpc>
                <a:spcPct val="100000"/>
              </a:lnSpc>
              <a:spcBef>
                <a:spcPct val="0"/>
              </a:spcBef>
              <a:buFontTx/>
              <a:buNone/>
            </a:pPr>
            <a:r>
              <a:rPr lang="pl-PL" altLang="pl-PL" sz="2400" b="1" dirty="0">
                <a:solidFill>
                  <a:srgbClr val="C00000"/>
                </a:solidFill>
                <a:latin typeface="Arial" panose="020B0604020202020204" pitchFamily="34" charset="0"/>
              </a:rPr>
              <a:t>PRZED DNIEM WYBORÓW</a:t>
            </a:r>
            <a:r>
              <a:rPr lang="pl-PL" altLang="pl-PL" sz="2400" b="1" dirty="0">
                <a:solidFill>
                  <a:srgbClr val="FF0000"/>
                </a:solidFill>
                <a:latin typeface="Arial" panose="020B0604020202020204" pitchFamily="34" charset="0"/>
              </a:rPr>
              <a:t> </a:t>
            </a:r>
            <a:endParaRPr lang="pl-PL" altLang="pl-PL" sz="2400" dirty="0">
              <a:solidFill>
                <a:srgbClr val="FF0000"/>
              </a:solidFill>
              <a:latin typeface="Arial" panose="020B0604020202020204" pitchFamily="34" charset="0"/>
            </a:endParaRPr>
          </a:p>
        </p:txBody>
      </p:sp>
      <p:sp>
        <p:nvSpPr>
          <p:cNvPr id="5" name="Prostokąt 4"/>
          <p:cNvSpPr/>
          <p:nvPr/>
        </p:nvSpPr>
        <p:spPr>
          <a:xfrm>
            <a:off x="107504" y="1484784"/>
            <a:ext cx="8856662" cy="4093428"/>
          </a:xfrm>
          <a:prstGeom prst="rect">
            <a:avLst/>
          </a:prstGeom>
        </p:spPr>
        <p:txBody>
          <a:bodyPr>
            <a:spAutoFit/>
          </a:bodyPr>
          <a:lstStyle/>
          <a:p>
            <a:pPr marL="342900" indent="-342900" algn="just">
              <a:buFont typeface="Arial" panose="020B0604020202020204" pitchFamily="34" charset="0"/>
              <a:buChar char="•"/>
              <a:defRPr/>
            </a:pPr>
            <a:r>
              <a:rPr lang="pl-PL" sz="2000" b="1" dirty="0">
                <a:latin typeface="Franklin Gothic Book" panose="020B0503020102020204" pitchFamily="34" charset="0"/>
              </a:rPr>
              <a:t>komisja odbywa pierwsze posiedzenie, na którym dokonuje wyboru przewodniczącego komisji i jego zastępcy </a:t>
            </a:r>
          </a:p>
          <a:p>
            <a:pPr algn="just">
              <a:defRPr/>
            </a:pPr>
            <a:r>
              <a:rPr lang="pl-PL" sz="2000" b="1" dirty="0">
                <a:latin typeface="Franklin Gothic Book" panose="020B0503020102020204" pitchFamily="34" charset="0"/>
              </a:rPr>
              <a:t>     oraz po zapoznaniu się z wytycznymi, ustala sposób wykonania swoich zadań. </a:t>
            </a:r>
          </a:p>
          <a:p>
            <a:pPr marL="342900" indent="-342900" algn="just">
              <a:buFont typeface="Arial" panose="020B0604020202020204" pitchFamily="34" charset="0"/>
              <a:buChar char="•"/>
              <a:defRPr/>
            </a:pPr>
            <a:endParaRPr lang="pl-PL" sz="2000" b="1" dirty="0">
              <a:latin typeface="Franklin Gothic Book" panose="020B0503020102020204" pitchFamily="34" charset="0"/>
            </a:endParaRPr>
          </a:p>
          <a:p>
            <a:pPr marL="342900" indent="-342900" algn="just">
              <a:buFont typeface="Arial" panose="020B0604020202020204" pitchFamily="34" charset="0"/>
              <a:buChar char="•"/>
              <a:defRPr/>
            </a:pPr>
            <a:r>
              <a:rPr lang="pl-PL" sz="2000" b="1" dirty="0">
                <a:latin typeface="Franklin Gothic Book" panose="020B0503020102020204" pitchFamily="34" charset="0"/>
              </a:rPr>
              <a:t>każda komisja otrzyma materiały szkoleniowe – broszurę, która zawierać będzie:</a:t>
            </a:r>
          </a:p>
          <a:p>
            <a:pPr marL="1371600" lvl="2" indent="-457200" algn="just">
              <a:buFont typeface="+mj-lt"/>
              <a:buAutoNum type="alphaLcParenR"/>
              <a:defRPr/>
            </a:pPr>
            <a:r>
              <a:rPr lang="pl-PL" sz="2000" b="1" dirty="0">
                <a:latin typeface="Franklin Gothic Book" panose="020B0503020102020204" pitchFamily="34" charset="0"/>
              </a:rPr>
              <a:t>wytyczne PKW  dla obwodowych komisji wyborczych </a:t>
            </a:r>
          </a:p>
          <a:p>
            <a:pPr marL="1371600" lvl="2" indent="-457200" algn="just">
              <a:buFont typeface="+mj-lt"/>
              <a:buAutoNum type="alphaLcParenR"/>
              <a:defRPr/>
            </a:pPr>
            <a:r>
              <a:rPr lang="pl-PL" sz="2000" b="1" dirty="0">
                <a:latin typeface="Franklin Gothic Book" panose="020B0503020102020204" pitchFamily="34" charset="0"/>
              </a:rPr>
              <a:t>regulamin obwodowej komisji wyborczej</a:t>
            </a:r>
          </a:p>
          <a:p>
            <a:pPr marL="1371600" lvl="2" indent="-457200" algn="just">
              <a:buFont typeface="+mj-lt"/>
              <a:buAutoNum type="alphaLcParenR"/>
              <a:defRPr/>
            </a:pPr>
            <a:r>
              <a:rPr lang="pl-PL" sz="2000" b="1" dirty="0">
                <a:latin typeface="Franklin Gothic Book" panose="020B0503020102020204" pitchFamily="34" charset="0"/>
              </a:rPr>
              <a:t>wzory zaświadczeń dla mężów zaufania i obserwatorów</a:t>
            </a:r>
          </a:p>
          <a:p>
            <a:pPr marL="1371600" lvl="2" indent="-457200" algn="just">
              <a:buFont typeface="+mj-lt"/>
              <a:buAutoNum type="alphaLcParenR"/>
              <a:defRPr/>
            </a:pPr>
            <a:r>
              <a:rPr lang="pl-PL" sz="2000" b="1" dirty="0">
                <a:latin typeface="Franklin Gothic Book" panose="020B0503020102020204" pitchFamily="34" charset="0"/>
              </a:rPr>
              <a:t>ponadto zapewniony będzie dostęp do prezentacji multimedialnej</a:t>
            </a:r>
          </a:p>
          <a:p>
            <a:pPr marL="342900" indent="-342900" algn="just">
              <a:buFont typeface="Wingdings" panose="05000000000000000000" pitchFamily="2" charset="2"/>
              <a:buChar char="Ø"/>
              <a:defRPr/>
            </a:pPr>
            <a:endParaRPr lang="pl-PL" sz="2000" b="1" dirty="0">
              <a:latin typeface="Franklin Gothic Book" panose="020B0503020102020204" pitchFamily="34" charset="0"/>
            </a:endParaRPr>
          </a:p>
          <a:p>
            <a:pPr algn="just">
              <a:defRPr/>
            </a:pPr>
            <a:endParaRPr lang="pl-PL" sz="2000" b="1" dirty="0">
              <a:solidFill>
                <a:srgbClr val="FF0000"/>
              </a:solidFill>
              <a:latin typeface="Franklin Gothic Book" panose="020B0503020102020204" pitchFamily="34" charset="0"/>
            </a:endParaRPr>
          </a:p>
          <a:p>
            <a:pPr algn="just">
              <a:defRPr/>
            </a:pPr>
            <a:r>
              <a:rPr lang="pl-PL" sz="2000" b="1" dirty="0">
                <a:solidFill>
                  <a:srgbClr val="FF0000"/>
                </a:solidFill>
                <a:latin typeface="Franklin Gothic Book" panose="020B0503020102020204" pitchFamily="34" charset="0"/>
              </a:rPr>
              <a:t>Pierwsze posiedzenie komisji może odbyć się w trakcie przerwy w szkoleniu !</a:t>
            </a: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22</a:t>
            </a:fld>
            <a:endParaRPr lang="en-US" dirty="0"/>
          </a:p>
        </p:txBody>
      </p:sp>
    </p:spTree>
    <p:extLst>
      <p:ext uri="{BB962C8B-B14F-4D97-AF65-F5344CB8AC3E}">
        <p14:creationId xmlns:p14="http://schemas.microsoft.com/office/powerpoint/2010/main" val="3614427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Prostokąt 3"/>
          <p:cNvSpPr>
            <a:spLocks noChangeArrowheads="1"/>
          </p:cNvSpPr>
          <p:nvPr/>
        </p:nvSpPr>
        <p:spPr bwMode="auto">
          <a:xfrm>
            <a:off x="107950" y="1700213"/>
            <a:ext cx="8785225"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defRPr/>
            </a:pPr>
            <a:r>
              <a:rPr lang="pl-PL" altLang="pl-PL" sz="2000" b="1" dirty="0">
                <a:solidFill>
                  <a:schemeClr val="accent5"/>
                </a:solidFill>
                <a:latin typeface="Franklin Gothic Book" panose="020B0503020102020204" pitchFamily="34" charset="0"/>
              </a:rPr>
              <a:t>niezwłocznie po ukonstytuowaniu się </a:t>
            </a:r>
            <a:r>
              <a:rPr lang="pl-PL" altLang="pl-PL" sz="2000" b="1" dirty="0">
                <a:latin typeface="Franklin Gothic Book" panose="020B0503020102020204" pitchFamily="34" charset="0"/>
              </a:rPr>
              <a:t>komisja podaje do publicznej wiadomości,  informację o swoim składzie z uwzględnieniem pełnionych funkcji ( BIP )</a:t>
            </a:r>
          </a:p>
          <a:p>
            <a:pPr marL="342900" indent="-342900" algn="just">
              <a:lnSpc>
                <a:spcPct val="100000"/>
              </a:lnSpc>
              <a:spcBef>
                <a:spcPct val="0"/>
              </a:spcBef>
              <a:defRPr/>
            </a:pPr>
            <a:endParaRPr lang="pl-PL" altLang="pl-PL" sz="2000" b="1" dirty="0">
              <a:latin typeface="Franklin Gothic Book" panose="020B0503020102020204" pitchFamily="34" charset="0"/>
            </a:endParaRPr>
          </a:p>
          <a:p>
            <a:pPr marL="342900" indent="-342900" algn="just">
              <a:lnSpc>
                <a:spcPct val="100000"/>
              </a:lnSpc>
              <a:spcBef>
                <a:spcPct val="0"/>
              </a:spcBef>
              <a:defRPr/>
            </a:pPr>
            <a:r>
              <a:rPr lang="pl-PL" altLang="pl-PL" sz="2000" b="1" dirty="0">
                <a:latin typeface="Franklin Gothic Book" panose="020B0503020102020204" pitchFamily="34" charset="0"/>
              </a:rPr>
              <a:t>w dniu głosowania informację o składzie komisji wywiesza się w lokalu wyborczym. </a:t>
            </a:r>
          </a:p>
          <a:p>
            <a:pPr algn="just">
              <a:lnSpc>
                <a:spcPct val="100000"/>
              </a:lnSpc>
              <a:spcBef>
                <a:spcPct val="0"/>
              </a:spcBef>
              <a:buFont typeface="Arial" panose="020B0604020202020204" pitchFamily="34" charset="0"/>
              <a:buNone/>
              <a:defRPr/>
            </a:pPr>
            <a:endParaRPr lang="pl-PL" altLang="pl-PL" sz="2000" b="1" dirty="0">
              <a:latin typeface="Franklin Gothic Book" panose="020B0503020102020204" pitchFamily="34" charset="0"/>
            </a:endParaRPr>
          </a:p>
          <a:p>
            <a:pPr marL="342900" indent="-342900" algn="just">
              <a:lnSpc>
                <a:spcPct val="100000"/>
              </a:lnSpc>
              <a:spcBef>
                <a:spcPct val="0"/>
              </a:spcBef>
              <a:defRPr/>
            </a:pPr>
            <a:r>
              <a:rPr lang="pl-PL" altLang="pl-PL" sz="2000" b="1" dirty="0">
                <a:solidFill>
                  <a:schemeClr val="accent5"/>
                </a:solidFill>
                <a:latin typeface="Franklin Gothic Book" panose="020B0503020102020204" pitchFamily="34" charset="0"/>
              </a:rPr>
              <a:t>nie później niż w przeddzień głosowania </a:t>
            </a:r>
            <a:r>
              <a:rPr lang="pl-PL" altLang="pl-PL" sz="2000" b="1" dirty="0">
                <a:latin typeface="Franklin Gothic Book" panose="020B0503020102020204" pitchFamily="34" charset="0"/>
              </a:rPr>
              <a:t>przewodniczący zwołuje posiedzenie komisji poświęcone organizacji  pracy w dniu głosowania</a:t>
            </a:r>
          </a:p>
          <a:p>
            <a:pPr marL="342900" indent="-342900" algn="just">
              <a:lnSpc>
                <a:spcPct val="100000"/>
              </a:lnSpc>
              <a:spcBef>
                <a:spcPct val="0"/>
              </a:spcBef>
              <a:defRPr/>
            </a:pPr>
            <a:endParaRPr lang="pl-PL" altLang="pl-PL" sz="2000" b="1" dirty="0">
              <a:latin typeface="Franklin Gothic Book" panose="020B0503020102020204" pitchFamily="34" charset="0"/>
            </a:endParaRPr>
          </a:p>
          <a:p>
            <a:pPr marL="342900" indent="-342900" algn="just">
              <a:lnSpc>
                <a:spcPct val="100000"/>
              </a:lnSpc>
              <a:spcBef>
                <a:spcPct val="0"/>
              </a:spcBef>
              <a:defRPr/>
            </a:pPr>
            <a:r>
              <a:rPr lang="pl-PL" altLang="pl-PL" sz="2000" b="1" dirty="0">
                <a:latin typeface="Franklin Gothic Book" panose="020B0503020102020204" pitchFamily="34" charset="0"/>
              </a:rPr>
              <a:t>komisja ustala w szczególności godziny rozpoczęcia pracy w dniu głosowania</a:t>
            </a:r>
          </a:p>
          <a:p>
            <a:pPr marL="342900" indent="-342900" algn="just">
              <a:lnSpc>
                <a:spcPct val="100000"/>
              </a:lnSpc>
              <a:spcBef>
                <a:spcPct val="0"/>
              </a:spcBef>
              <a:defRPr/>
            </a:pPr>
            <a:endParaRPr lang="pl-PL" altLang="pl-PL" sz="2000" b="1" dirty="0">
              <a:latin typeface="Franklin Gothic Book" panose="020B0503020102020204" pitchFamily="34" charset="0"/>
            </a:endParaRPr>
          </a:p>
          <a:p>
            <a:pPr marL="342900" indent="-342900" algn="just">
              <a:lnSpc>
                <a:spcPct val="100000"/>
              </a:lnSpc>
              <a:spcBef>
                <a:spcPct val="0"/>
              </a:spcBef>
              <a:defRPr/>
            </a:pPr>
            <a:r>
              <a:rPr lang="pl-PL" altLang="pl-PL" sz="2000" b="1" dirty="0">
                <a:latin typeface="Franklin Gothic Book" panose="020B0503020102020204" pitchFamily="34" charset="0"/>
              </a:rPr>
              <a:t>zadania te komisja może wykonać w trakcie pierwszego posiedzenia. </a:t>
            </a:r>
          </a:p>
        </p:txBody>
      </p:sp>
      <p:sp>
        <p:nvSpPr>
          <p:cNvPr id="53251" name="Prostokąt 4"/>
          <p:cNvSpPr>
            <a:spLocks noChangeArrowheads="1"/>
          </p:cNvSpPr>
          <p:nvPr/>
        </p:nvSpPr>
        <p:spPr bwMode="auto">
          <a:xfrm>
            <a:off x="1331913" y="404813"/>
            <a:ext cx="5616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400" b="1">
                <a:solidFill>
                  <a:srgbClr val="C00000"/>
                </a:solidFill>
                <a:latin typeface="Arial" panose="020B0604020202020204" pitchFamily="34" charset="0"/>
              </a:rPr>
              <a:t>ZADANIA KOMISJI </a:t>
            </a:r>
          </a:p>
          <a:p>
            <a:pPr algn="ctr">
              <a:lnSpc>
                <a:spcPct val="100000"/>
              </a:lnSpc>
              <a:spcBef>
                <a:spcPct val="0"/>
              </a:spcBef>
              <a:buFontTx/>
              <a:buNone/>
            </a:pPr>
            <a:r>
              <a:rPr lang="pl-PL" altLang="pl-PL" sz="2400" b="1">
                <a:solidFill>
                  <a:srgbClr val="C00000"/>
                </a:solidFill>
                <a:latin typeface="Arial" panose="020B0604020202020204" pitchFamily="34" charset="0"/>
              </a:rPr>
              <a:t>PRZED DNIEM WYBORÓW </a:t>
            </a:r>
            <a:endParaRPr lang="pl-PL" altLang="pl-PL" sz="2400">
              <a:solidFill>
                <a:srgbClr val="C00000"/>
              </a:solidFill>
              <a:latin typeface="Arial" panose="020B0604020202020204" pitchFamily="34" charset="0"/>
            </a:endParaRP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23</a:t>
            </a:fld>
            <a:endParaRPr lang="en-US" dirty="0"/>
          </a:p>
        </p:txBody>
      </p:sp>
    </p:spTree>
    <p:extLst>
      <p:ext uri="{BB962C8B-B14F-4D97-AF65-F5344CB8AC3E}">
        <p14:creationId xmlns:p14="http://schemas.microsoft.com/office/powerpoint/2010/main" val="3831672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190500" y="3639366"/>
            <a:ext cx="6645275" cy="2986087"/>
          </a:xfrm>
          <a:prstGeom prst="rect">
            <a:avLst/>
          </a:prstGeom>
          <a:solidFill>
            <a:srgbClr val="FFCCCC"/>
          </a:solidFill>
        </p:spPr>
        <p:txBody>
          <a:bodyPr>
            <a:spAutoFit/>
          </a:bodyPr>
          <a:lstStyle/>
          <a:p>
            <a:pPr algn="ctr">
              <a:defRPr/>
            </a:pPr>
            <a:r>
              <a:rPr lang="pl-PL" sz="2000" b="1" u="sng" dirty="0">
                <a:latin typeface="+mn-lt"/>
              </a:rPr>
              <a:t>II posiedzenie</a:t>
            </a:r>
          </a:p>
          <a:p>
            <a:pPr algn="ctr">
              <a:defRPr/>
            </a:pPr>
            <a:endParaRPr lang="pl-PL" sz="2000" b="1" u="sng" dirty="0">
              <a:latin typeface="+mn-lt"/>
            </a:endParaRPr>
          </a:p>
          <a:p>
            <a:pPr marL="285750" indent="-285750">
              <a:buFont typeface="Arial" panose="020B0604020202020204" pitchFamily="34" charset="0"/>
              <a:buChar char="•"/>
              <a:defRPr/>
            </a:pPr>
            <a:r>
              <a:rPr lang="pl-PL" altLang="pl-PL" sz="1600" dirty="0">
                <a:solidFill>
                  <a:prstClr val="black"/>
                </a:solidFill>
              </a:rPr>
              <a:t>jeżeli komisja nie omówiła na pierwszym posiedzeniu organizacji pracy przed i w dniu głosowania oraz nie ustaliła godziny rozpoczęcia pracy w dniu głosowania, wówczas czynności  te dokonuje na posiedzeniu najpóźniej w przeddzień wyborów. </a:t>
            </a:r>
          </a:p>
          <a:p>
            <a:pPr marL="285750" indent="-285750">
              <a:buFont typeface="Arial" panose="020B0604020202020204" pitchFamily="34" charset="0"/>
              <a:buChar char="•"/>
              <a:defRPr/>
            </a:pPr>
            <a:endParaRPr lang="pl-PL" altLang="pl-PL" sz="1600" b="1" dirty="0">
              <a:solidFill>
                <a:prstClr val="black"/>
              </a:solidFill>
            </a:endParaRPr>
          </a:p>
          <a:p>
            <a:pPr marL="285750" indent="-285750">
              <a:buFont typeface="Arial" panose="020B0604020202020204" pitchFamily="34" charset="0"/>
              <a:buChar char="•"/>
              <a:defRPr/>
            </a:pPr>
            <a:r>
              <a:rPr lang="pl-PL" altLang="pl-PL" sz="1600" b="1" dirty="0">
                <a:solidFill>
                  <a:srgbClr val="90181B"/>
                </a:solidFill>
              </a:rPr>
              <a:t>ustalone godziny rozpoczęcia pracy w dniu głosowania podaje się do publicznej wiadomości w budynku lokalu wyborczego i w urzędzie gminy</a:t>
            </a:r>
          </a:p>
          <a:p>
            <a:pPr>
              <a:defRPr/>
            </a:pPr>
            <a:endParaRPr lang="pl-PL" sz="2000" b="1" u="sng" dirty="0">
              <a:latin typeface="+mn-lt"/>
            </a:endParaRPr>
          </a:p>
        </p:txBody>
      </p:sp>
      <p:pic>
        <p:nvPicPr>
          <p:cNvPr id="54275" name="Obraz 2" descr="clipart_of_15195_sm_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709738"/>
            <a:ext cx="143986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2" descr="http://janowice-bestwina.pl/wp-content/uploads/2013/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618" y="4476321"/>
            <a:ext cx="115252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1743075" y="1295400"/>
            <a:ext cx="6645275" cy="1938338"/>
          </a:xfrm>
          <a:prstGeom prst="rect">
            <a:avLst/>
          </a:prstGeom>
          <a:solidFill>
            <a:srgbClr val="FFCCCC"/>
          </a:solidFill>
        </p:spPr>
        <p:txBody>
          <a:bodyPr>
            <a:spAutoFit/>
          </a:bodyPr>
          <a:lstStyle/>
          <a:p>
            <a:pPr algn="ctr">
              <a:defRPr/>
            </a:pPr>
            <a:r>
              <a:rPr lang="pl-PL" sz="2000" b="1" u="sng" dirty="0">
                <a:latin typeface="+mn-lt"/>
              </a:rPr>
              <a:t>I posiedzenie</a:t>
            </a:r>
          </a:p>
          <a:p>
            <a:pPr algn="ctr">
              <a:defRPr/>
            </a:pPr>
            <a:endParaRPr lang="pl-PL" sz="2000" b="1" u="sng" dirty="0">
              <a:latin typeface="+mn-lt"/>
            </a:endParaRPr>
          </a:p>
          <a:p>
            <a:pPr marL="285750" indent="-285750">
              <a:buFont typeface="Arial" panose="020B0604020202020204" pitchFamily="34" charset="0"/>
              <a:buChar char="•"/>
              <a:defRPr/>
            </a:pPr>
            <a:r>
              <a:rPr lang="pl-PL" sz="1600" b="1" dirty="0">
                <a:latin typeface="Arial" charset="0"/>
              </a:rPr>
              <a:t>niezwłocznie  po powołaniu ?</a:t>
            </a:r>
          </a:p>
          <a:p>
            <a:pPr marL="285750" indent="-285750">
              <a:buFont typeface="Arial" panose="020B0604020202020204" pitchFamily="34" charset="0"/>
              <a:buChar char="•"/>
              <a:defRPr/>
            </a:pPr>
            <a:r>
              <a:rPr lang="pl-PL" sz="1600" dirty="0">
                <a:latin typeface="Arial" charset="0"/>
              </a:rPr>
              <a:t>zapoznanie się z wytycznymi PKW;</a:t>
            </a:r>
          </a:p>
          <a:p>
            <a:pPr marL="285750" indent="-285750">
              <a:buFont typeface="Arial" panose="020B0604020202020204" pitchFamily="34" charset="0"/>
              <a:buChar char="•"/>
              <a:defRPr/>
            </a:pPr>
            <a:r>
              <a:rPr lang="pl-PL" sz="1600" dirty="0">
                <a:latin typeface="Arial" charset="0"/>
              </a:rPr>
              <a:t>ustalenie sposobu wykonania zadań;</a:t>
            </a:r>
          </a:p>
          <a:p>
            <a:pPr marL="285750" indent="-285750">
              <a:buFont typeface="Arial" panose="020B0604020202020204" pitchFamily="34" charset="0"/>
              <a:buChar char="•"/>
              <a:defRPr/>
            </a:pPr>
            <a:r>
              <a:rPr lang="pl-PL" sz="1600" dirty="0">
                <a:latin typeface="Arial" charset="0"/>
              </a:rPr>
              <a:t>informację o swoim składzie komisja podaje do informacji publicznej oraz w lokalu wyborczym</a:t>
            </a:r>
          </a:p>
        </p:txBody>
      </p:sp>
      <p:sp>
        <p:nvSpPr>
          <p:cNvPr id="54278" name="pole tekstowe 1"/>
          <p:cNvSpPr txBox="1">
            <a:spLocks noChangeArrowheads="1"/>
          </p:cNvSpPr>
          <p:nvPr/>
        </p:nvSpPr>
        <p:spPr bwMode="auto">
          <a:xfrm>
            <a:off x="1003214" y="856094"/>
            <a:ext cx="7956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dirty="0">
                <a:solidFill>
                  <a:srgbClr val="9D032A"/>
                </a:solidFill>
                <a:latin typeface="Arial Black" panose="020B0A04020102020204" pitchFamily="34" charset="0"/>
                <a:cs typeface="Arial" panose="020B0604020202020204" pitchFamily="34" charset="0"/>
              </a:rPr>
              <a:t>ZADANIA KOMISJI PRZED DNIEM WYBORÓW - </a:t>
            </a:r>
            <a:r>
              <a:rPr lang="pl-PL" altLang="pl-PL" sz="1600" b="1" dirty="0">
                <a:solidFill>
                  <a:srgbClr val="9D032A"/>
                </a:solidFill>
                <a:latin typeface="Arial Black" panose="020B0A04020102020204" pitchFamily="34" charset="0"/>
                <a:cs typeface="Arial" panose="020B0604020202020204" pitchFamily="34" charset="0"/>
              </a:rPr>
              <a:t>podsumowanie</a:t>
            </a:r>
          </a:p>
        </p:txBody>
      </p:sp>
      <p:pic>
        <p:nvPicPr>
          <p:cNvPr id="7"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24</a:t>
            </a:fld>
            <a:endParaRPr lang="en-US" dirty="0"/>
          </a:p>
        </p:txBody>
      </p:sp>
    </p:spTree>
    <p:extLst>
      <p:ext uri="{BB962C8B-B14F-4D97-AF65-F5344CB8AC3E}">
        <p14:creationId xmlns:p14="http://schemas.microsoft.com/office/powerpoint/2010/main" val="751425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ole tekstowe 1"/>
          <p:cNvSpPr txBox="1">
            <a:spLocks noChangeArrowheads="1"/>
          </p:cNvSpPr>
          <p:nvPr/>
        </p:nvSpPr>
        <p:spPr bwMode="auto">
          <a:xfrm>
            <a:off x="1243399" y="920491"/>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ZADANIA KOMISJI PRZED DNIEM GŁOSOWANIA</a:t>
            </a:r>
          </a:p>
        </p:txBody>
      </p:sp>
      <p:sp>
        <p:nvSpPr>
          <p:cNvPr id="3" name="pole tekstowe 2"/>
          <p:cNvSpPr txBox="1"/>
          <p:nvPr/>
        </p:nvSpPr>
        <p:spPr>
          <a:xfrm>
            <a:off x="36513" y="1470025"/>
            <a:ext cx="9144000" cy="2677656"/>
          </a:xfrm>
          <a:prstGeom prst="rect">
            <a:avLst/>
          </a:prstGeom>
          <a:noFill/>
        </p:spPr>
        <p:txBody>
          <a:bodyPr>
            <a:spAutoFit/>
          </a:bodyPr>
          <a:lstStyle/>
          <a:p>
            <a:pPr algn="ctr">
              <a:defRPr/>
            </a:pPr>
            <a:r>
              <a:rPr lang="pl-PL" sz="2400" b="1" u="sng" dirty="0">
                <a:latin typeface="+mn-lt"/>
              </a:rPr>
              <a:t>posiedzenie komisji  - </a:t>
            </a:r>
            <a:r>
              <a:rPr lang="pl-PL" sz="2400" b="1" u="sng" dirty="0">
                <a:solidFill>
                  <a:schemeClr val="accent5"/>
                </a:solidFill>
                <a:latin typeface="+mn-lt"/>
              </a:rPr>
              <a:t>GŁOSOWANIE KORESPONDENCYJNE</a:t>
            </a:r>
          </a:p>
          <a:p>
            <a:pPr>
              <a:defRPr/>
            </a:pPr>
            <a:r>
              <a:rPr lang="pl-PL" sz="2400" b="1" u="sng" dirty="0">
                <a:solidFill>
                  <a:schemeClr val="accent5"/>
                </a:solidFill>
                <a:latin typeface="+mn-lt"/>
              </a:rPr>
              <a:t>  </a:t>
            </a:r>
          </a:p>
          <a:p>
            <a:pPr algn="ctr">
              <a:defRPr/>
            </a:pPr>
            <a:endParaRPr lang="pl-PL" sz="1200" b="1" u="sng" dirty="0">
              <a:latin typeface="+mj-lt"/>
            </a:endParaRPr>
          </a:p>
          <a:p>
            <a:pPr marL="285750" indent="-285750">
              <a:buFont typeface="Arial" panose="020B0604020202020204" pitchFamily="34" charset="0"/>
              <a:buChar char="•"/>
              <a:defRPr/>
            </a:pPr>
            <a:r>
              <a:rPr lang="pl-PL" sz="1800" dirty="0">
                <a:latin typeface="+mn-lt"/>
              </a:rPr>
              <a:t>termin uzgodniony z urzędnikiem wyborczym;</a:t>
            </a:r>
          </a:p>
          <a:p>
            <a:pPr marL="285750" indent="-285750">
              <a:buFont typeface="Arial" panose="020B0604020202020204" pitchFamily="34" charset="0"/>
              <a:buChar char="•"/>
              <a:defRPr/>
            </a:pPr>
            <a:r>
              <a:rPr lang="pl-PL" sz="1800" b="1" dirty="0">
                <a:solidFill>
                  <a:srgbClr val="9D032A"/>
                </a:solidFill>
                <a:latin typeface="+mn-lt"/>
              </a:rPr>
              <a:t>ostemplowanie kart  do głosowania w głos. korespondencyjnym</a:t>
            </a:r>
            <a:br>
              <a:rPr lang="pl-PL" sz="1800" b="1" dirty="0">
                <a:solidFill>
                  <a:srgbClr val="9D032A"/>
                </a:solidFill>
                <a:latin typeface="+mn-lt"/>
              </a:rPr>
            </a:br>
            <a:r>
              <a:rPr lang="pl-PL" sz="1800" b="1" dirty="0">
                <a:solidFill>
                  <a:srgbClr val="9D032A"/>
                </a:solidFill>
                <a:latin typeface="+mn-lt"/>
              </a:rPr>
              <a:t>oraz przygotowanie pakietów wyborczych</a:t>
            </a:r>
            <a:r>
              <a:rPr lang="pl-PL" sz="1800" b="1" dirty="0" smtClean="0">
                <a:solidFill>
                  <a:srgbClr val="9D032A"/>
                </a:solidFill>
                <a:latin typeface="+mn-lt"/>
              </a:rPr>
              <a:t>;</a:t>
            </a:r>
          </a:p>
          <a:p>
            <a:pPr marL="285750" indent="-285750">
              <a:buFont typeface="Arial" panose="020B0604020202020204" pitchFamily="34" charset="0"/>
              <a:buChar char="•"/>
              <a:defRPr/>
            </a:pPr>
            <a:r>
              <a:rPr lang="pl-PL" sz="1800" dirty="0" smtClean="0">
                <a:solidFill>
                  <a:schemeClr val="tx1"/>
                </a:solidFill>
                <a:latin typeface="+mn-lt"/>
              </a:rPr>
              <a:t>nie mniej niż ½ składu komisji</a:t>
            </a:r>
            <a:endParaRPr lang="pl-PL" sz="1800" dirty="0">
              <a:solidFill>
                <a:schemeClr val="tx1"/>
              </a:solidFill>
              <a:latin typeface="+mn-lt"/>
            </a:endParaRPr>
          </a:p>
          <a:p>
            <a:pPr marL="285750" indent="-285750">
              <a:buFont typeface="Arial" panose="020B0604020202020204" pitchFamily="34" charset="0"/>
              <a:buChar char="•"/>
              <a:defRPr/>
            </a:pPr>
            <a:r>
              <a:rPr lang="pl-PL" sz="1800" dirty="0">
                <a:latin typeface="+mn-lt"/>
              </a:rPr>
              <a:t>miejsce wskazuje urząd współpracujący z urzędnikiem  wyborczym </a:t>
            </a:r>
          </a:p>
          <a:p>
            <a:pPr marL="285750" indent="-285750">
              <a:buFont typeface="Arial" panose="020B0604020202020204" pitchFamily="34" charset="0"/>
              <a:buChar char="•"/>
              <a:defRPr/>
            </a:pPr>
            <a:r>
              <a:rPr lang="pl-PL" sz="1800" dirty="0">
                <a:latin typeface="+mn-lt"/>
              </a:rPr>
              <a:t>protokół  </a:t>
            </a:r>
            <a:r>
              <a:rPr lang="pl-PL" sz="1800" b="1" dirty="0">
                <a:latin typeface="+mn-lt"/>
              </a:rPr>
              <a:t>w 2 egz. </a:t>
            </a:r>
            <a:r>
              <a:rPr lang="pl-PL" sz="1800" dirty="0">
                <a:latin typeface="+mn-lt"/>
              </a:rPr>
              <a:t>( urzędnik wyborczy i komisja</a:t>
            </a:r>
            <a:r>
              <a:rPr lang="pl-PL" dirty="0">
                <a:latin typeface="+mn-lt"/>
              </a:rPr>
              <a:t>)</a:t>
            </a:r>
          </a:p>
        </p:txBody>
      </p:sp>
      <p:pic>
        <p:nvPicPr>
          <p:cNvPr id="55300" name="Picture 4" descr="http://pixabay.com/static/uploads/photo/2012/04/16/11/08/envelope-35526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1597">
            <a:off x="7894708" y="3132463"/>
            <a:ext cx="11588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4" descr="http://pixabay.com/static/uploads/photo/2012/04/16/11/08/envelope-35526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1597">
            <a:off x="7666987" y="3577308"/>
            <a:ext cx="10953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4" descr="http://pixabay.com/static/uploads/photo/2012/04/16/11/08/envelope-35526_6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1597">
            <a:off x="7841669" y="3736221"/>
            <a:ext cx="12096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Prostokąt 10"/>
          <p:cNvSpPr>
            <a:spLocks noChangeArrowheads="1"/>
          </p:cNvSpPr>
          <p:nvPr/>
        </p:nvSpPr>
        <p:spPr bwMode="auto">
          <a:xfrm>
            <a:off x="406400" y="4465638"/>
            <a:ext cx="7993062" cy="1846659"/>
          </a:xfrm>
          <a:prstGeom prst="rect">
            <a:avLst/>
          </a:prstGeom>
          <a:noFill/>
          <a:ln w="38100">
            <a:solidFill>
              <a:srgbClr val="9D032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pl-PL" altLang="pl-PL" sz="1800" b="1" dirty="0">
                <a:latin typeface="Franklin Gothic Book" panose="020B0503020102020204" pitchFamily="34" charset="0"/>
              </a:rPr>
              <a:t>przed rozpoczęciem stemplowania kart komisja upewnia się, czy wydano jej właściwą pieczęć </a:t>
            </a:r>
            <a:r>
              <a:rPr lang="pl-PL" altLang="pl-PL" sz="1800" b="1" dirty="0">
                <a:solidFill>
                  <a:srgbClr val="FF0000"/>
                </a:solidFill>
                <a:latin typeface="Franklin Gothic Book" panose="020B0503020102020204" pitchFamily="34" charset="0"/>
              </a:rPr>
              <a:t>(Obwodowa Komisja Wyborcza, numer komisji i nazwa miejscowości)</a:t>
            </a:r>
            <a:r>
              <a:rPr lang="pl-PL" altLang="pl-PL" sz="1800" dirty="0">
                <a:latin typeface="Franklin Gothic Book" panose="020B0503020102020204" pitchFamily="34" charset="0"/>
              </a:rPr>
              <a:t> </a:t>
            </a:r>
          </a:p>
          <a:p>
            <a:pPr algn="just">
              <a:lnSpc>
                <a:spcPct val="100000"/>
              </a:lnSpc>
              <a:spcBef>
                <a:spcPct val="0"/>
              </a:spcBef>
              <a:buFontTx/>
              <a:buNone/>
              <a:defRPr/>
            </a:pPr>
            <a:r>
              <a:rPr lang="pl-PL" altLang="pl-PL" sz="1400" dirty="0" smtClean="0">
                <a:solidFill>
                  <a:schemeClr val="accent5"/>
                </a:solidFill>
                <a:latin typeface="+mn-lt"/>
              </a:rPr>
              <a:t>Sprawdza czy </a:t>
            </a:r>
            <a:r>
              <a:rPr lang="pl-PL" altLang="pl-PL" sz="1400" dirty="0">
                <a:solidFill>
                  <a:schemeClr val="accent5"/>
                </a:solidFill>
                <a:latin typeface="+mn-lt"/>
              </a:rPr>
              <a:t>omyłkowo nie została wydana pieczęć np. obwodowej komisji wyborczej ds. przeprowadzenia głosowania w obwodzie lub obwodowej komisji wyborczej ds. ustalenia wyników głosowania w obwodzie, albo obwodowej komisji wyborczej ds. referendum.</a:t>
            </a:r>
          </a:p>
          <a:p>
            <a:pPr algn="just">
              <a:lnSpc>
                <a:spcPct val="100000"/>
              </a:lnSpc>
              <a:spcBef>
                <a:spcPct val="0"/>
              </a:spcBef>
              <a:buFontTx/>
              <a:buNone/>
              <a:defRPr/>
            </a:pPr>
            <a:r>
              <a:rPr lang="pl-PL" altLang="pl-PL" sz="1800" dirty="0">
                <a:latin typeface="Franklin Gothic Book" panose="020B0503020102020204" pitchFamily="34" charset="0"/>
              </a:rPr>
              <a:t> </a:t>
            </a:r>
          </a:p>
        </p:txBody>
      </p:sp>
      <p:pic>
        <p:nvPicPr>
          <p:cNvPr id="8" name="Obraz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25</a:t>
            </a:fld>
            <a:endParaRPr lang="en-US" dirty="0"/>
          </a:p>
        </p:txBody>
      </p:sp>
    </p:spTree>
    <p:extLst>
      <p:ext uri="{BB962C8B-B14F-4D97-AF65-F5344CB8AC3E}">
        <p14:creationId xmlns:p14="http://schemas.microsoft.com/office/powerpoint/2010/main" val="503066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30" name="Obraz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331" y="2278062"/>
            <a:ext cx="6145213"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2" name="Obraz 23" descr="nakładka - foto_sciet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5445125"/>
            <a:ext cx="715962"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Obraz 2" descr="notes-th.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2781300"/>
            <a:ext cx="1166813" cy="1187450"/>
          </a:xfrm>
          <a:prstGeom prst="rect">
            <a:avLst/>
          </a:prstGeom>
          <a:solidFill>
            <a:schemeClr val="bg1"/>
          </a:solidFill>
          <a:ln w="9525">
            <a:solidFill>
              <a:schemeClr val="tx1"/>
            </a:solidFill>
            <a:miter lim="800000"/>
            <a:headEnd/>
            <a:tailEnd/>
          </a:ln>
        </p:spPr>
      </p:pic>
      <p:sp>
        <p:nvSpPr>
          <p:cNvPr id="16" name="Zagięty narożnik 15">
            <a:hlinkClick r:id="rId6" action="ppaction://hlinkfile"/>
          </p:cNvPr>
          <p:cNvSpPr/>
          <p:nvPr/>
        </p:nvSpPr>
        <p:spPr>
          <a:xfrm flipV="1">
            <a:off x="827088" y="3154363"/>
            <a:ext cx="1446212" cy="719137"/>
          </a:xfrm>
          <a:prstGeom prst="foldedCorner">
            <a:avLst>
              <a:gd name="adj" fmla="val 325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6672" tIns="48336" rIns="96672" bIns="48336" anchor="ctr"/>
          <a:lstStyle/>
          <a:p>
            <a:pPr algn="ctr">
              <a:defRPr/>
            </a:pPr>
            <a:r>
              <a:rPr lang="pl-PL" dirty="0" err="1"/>
              <a:t>sejmsejm</a:t>
            </a:r>
            <a:endParaRPr lang="pl-PL" dirty="0"/>
          </a:p>
        </p:txBody>
      </p:sp>
      <p:sp>
        <p:nvSpPr>
          <p:cNvPr id="56325"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56326"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pic>
        <p:nvPicPr>
          <p:cNvPr id="56327" name="Obraz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pole tekstowe 5"/>
          <p:cNvSpPr txBox="1">
            <a:spLocks noChangeArrowheads="1"/>
          </p:cNvSpPr>
          <p:nvPr/>
        </p:nvSpPr>
        <p:spPr bwMode="auto">
          <a:xfrm>
            <a:off x="160337" y="661988"/>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chemeClr val="bg1"/>
                </a:solidFill>
                <a:latin typeface="Arial Black" panose="020B0A04020102020204" pitchFamily="34" charset="0"/>
              </a:rPr>
              <a:t>GŁOSOWANIE KORESPONDENCYJNE</a:t>
            </a:r>
          </a:p>
        </p:txBody>
      </p:sp>
      <p:sp>
        <p:nvSpPr>
          <p:cNvPr id="56329" name="Prostokąt 7"/>
          <p:cNvSpPr>
            <a:spLocks noChangeArrowheads="1"/>
          </p:cNvSpPr>
          <p:nvPr/>
        </p:nvSpPr>
        <p:spPr bwMode="auto">
          <a:xfrm>
            <a:off x="-30163" y="1016000"/>
            <a:ext cx="7937501"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FF0000"/>
                </a:solidFill>
                <a:latin typeface="Arial" panose="020B0604020202020204" pitchFamily="34" charset="0"/>
              </a:rPr>
              <a:t>( zawartość pakietu wyborczego )</a:t>
            </a:r>
            <a:r>
              <a:rPr lang="pl-PL" altLang="pl-PL" sz="500" b="1">
                <a:solidFill>
                  <a:srgbClr val="FF0000"/>
                </a:solidFill>
                <a:latin typeface="Arial" panose="020B0604020202020204" pitchFamily="34" charset="0"/>
              </a:rPr>
              <a:t> </a:t>
            </a:r>
          </a:p>
          <a:p>
            <a:pPr>
              <a:lnSpc>
                <a:spcPct val="100000"/>
              </a:lnSpc>
              <a:spcBef>
                <a:spcPct val="0"/>
              </a:spcBef>
              <a:buFontTx/>
              <a:buNone/>
            </a:pPr>
            <a:r>
              <a:rPr lang="pl-PL" altLang="pl-PL" sz="2000" b="1">
                <a:solidFill>
                  <a:srgbClr val="9D032A"/>
                </a:solidFill>
                <a:latin typeface="Arial" panose="020B0604020202020204" pitchFamily="34" charset="0"/>
              </a:rPr>
              <a:t>                  </a:t>
            </a:r>
            <a:r>
              <a:rPr lang="pl-PL" altLang="pl-PL" sz="1200" b="1">
                <a:solidFill>
                  <a:srgbClr val="9D032A"/>
                </a:solidFill>
                <a:latin typeface="Arial" panose="020B0604020202020204" pitchFamily="34" charset="0"/>
              </a:rPr>
              <a:t>  </a:t>
            </a:r>
            <a:r>
              <a:rPr lang="pl-PL" altLang="pl-PL" sz="2000" b="1">
                <a:solidFill>
                  <a:srgbClr val="9D032A"/>
                </a:solidFill>
                <a:latin typeface="Arial" panose="020B0604020202020204" pitchFamily="34" charset="0"/>
              </a:rPr>
              <a:t>               </a:t>
            </a:r>
          </a:p>
        </p:txBody>
      </p:sp>
      <p:sp>
        <p:nvSpPr>
          <p:cNvPr id="56331" name="pole tekstowe 15"/>
          <p:cNvSpPr txBox="1">
            <a:spLocks noChangeArrowheads="1"/>
          </p:cNvSpPr>
          <p:nvPr/>
        </p:nvSpPr>
        <p:spPr bwMode="auto">
          <a:xfrm>
            <a:off x="488983" y="3225178"/>
            <a:ext cx="21077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600" b="1" dirty="0">
                <a:latin typeface="Arial" panose="020B0604020202020204" pitchFamily="34" charset="0"/>
              </a:rPr>
              <a:t>Karta do głosowania</a:t>
            </a:r>
          </a:p>
        </p:txBody>
      </p:sp>
      <p:sp>
        <p:nvSpPr>
          <p:cNvPr id="56332" name="Obraz 17"/>
          <p:cNvSpPr>
            <a:spLocks noChangeAspect="1"/>
          </p:cNvSpPr>
          <p:nvPr/>
        </p:nvSpPr>
        <p:spPr bwMode="auto">
          <a:xfrm>
            <a:off x="827088" y="4003675"/>
            <a:ext cx="1966912"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1800">
              <a:latin typeface="Arial" panose="020B0604020202020204" pitchFamily="34" charset="0"/>
            </a:endParaRPr>
          </a:p>
        </p:txBody>
      </p:sp>
      <p:sp>
        <p:nvSpPr>
          <p:cNvPr id="56333" name="pole tekstowe 4"/>
          <p:cNvSpPr txBox="1">
            <a:spLocks noChangeArrowheads="1"/>
          </p:cNvSpPr>
          <p:nvPr/>
        </p:nvSpPr>
        <p:spPr bwMode="auto">
          <a:xfrm>
            <a:off x="941388" y="4051300"/>
            <a:ext cx="1870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000" b="1">
                <a:latin typeface="Arial" panose="020B0604020202020204" pitchFamily="34" charset="0"/>
              </a:rPr>
              <a:t>KOPERTA ZWROTNA</a:t>
            </a:r>
          </a:p>
          <a:p>
            <a:pPr>
              <a:lnSpc>
                <a:spcPct val="100000"/>
              </a:lnSpc>
              <a:spcBef>
                <a:spcPct val="0"/>
              </a:spcBef>
              <a:buFontTx/>
              <a:buNone/>
            </a:pPr>
            <a:endParaRPr lang="pl-PL" altLang="pl-PL" sz="1000" b="1">
              <a:solidFill>
                <a:srgbClr val="9D032A"/>
              </a:solidFill>
              <a:latin typeface="Arial" panose="020B0604020202020204" pitchFamily="34" charset="0"/>
            </a:endParaRPr>
          </a:p>
          <a:p>
            <a:pPr>
              <a:lnSpc>
                <a:spcPct val="100000"/>
              </a:lnSpc>
              <a:spcBef>
                <a:spcPct val="0"/>
              </a:spcBef>
              <a:buFontTx/>
              <a:buNone/>
            </a:pPr>
            <a:endParaRPr lang="pl-PL" altLang="pl-PL" sz="1000" b="1">
              <a:solidFill>
                <a:srgbClr val="9D032A"/>
              </a:solidFill>
              <a:latin typeface="Arial" panose="020B0604020202020204" pitchFamily="34" charset="0"/>
            </a:endParaRPr>
          </a:p>
          <a:p>
            <a:pPr>
              <a:lnSpc>
                <a:spcPct val="100000"/>
              </a:lnSpc>
              <a:spcBef>
                <a:spcPct val="0"/>
              </a:spcBef>
              <a:buFontTx/>
              <a:buNone/>
            </a:pPr>
            <a:r>
              <a:rPr lang="pl-PL" altLang="pl-PL" sz="1000" b="1">
                <a:solidFill>
                  <a:srgbClr val="9D032A"/>
                </a:solidFill>
                <a:latin typeface="Arial" panose="020B0604020202020204" pitchFamily="34" charset="0"/>
              </a:rPr>
              <a:t>PRZESYŁKA WYBORCZA</a:t>
            </a:r>
          </a:p>
        </p:txBody>
      </p:sp>
      <p:pic>
        <p:nvPicPr>
          <p:cNvPr id="56334" name="Obraz 20" descr="koperta.png"/>
          <p:cNvPicPr>
            <a:picLocks noChangeAspect="1"/>
          </p:cNvPicPr>
          <p:nvPr/>
        </p:nvPicPr>
        <p:blipFill>
          <a:blip r:embed="rId8">
            <a:lum bright="36000" contrast="-4000"/>
            <a:extLst>
              <a:ext uri="{28A0092B-C50C-407E-A947-70E740481C1C}">
                <a14:useLocalDpi xmlns:a14="http://schemas.microsoft.com/office/drawing/2010/main" val="0"/>
              </a:ext>
            </a:extLst>
          </a:blip>
          <a:srcRect/>
          <a:stretch>
            <a:fillRect/>
          </a:stretch>
        </p:blipFill>
        <p:spPr bwMode="auto">
          <a:xfrm>
            <a:off x="760413" y="5100638"/>
            <a:ext cx="2033587"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5" name="pole tekstowe 21"/>
          <p:cNvSpPr txBox="1">
            <a:spLocks noChangeArrowheads="1"/>
          </p:cNvSpPr>
          <p:nvPr/>
        </p:nvSpPr>
        <p:spPr bwMode="auto">
          <a:xfrm>
            <a:off x="414338" y="5367338"/>
            <a:ext cx="27352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400" b="1">
                <a:latin typeface="Arial" panose="020B0604020202020204" pitchFamily="34" charset="0"/>
              </a:rPr>
              <a:t>koperta</a:t>
            </a:r>
          </a:p>
          <a:p>
            <a:pPr algn="ctr">
              <a:lnSpc>
                <a:spcPct val="100000"/>
              </a:lnSpc>
              <a:spcBef>
                <a:spcPct val="0"/>
              </a:spcBef>
              <a:buFontTx/>
              <a:buNone/>
            </a:pPr>
            <a:r>
              <a:rPr lang="pl-PL" altLang="pl-PL" sz="1400" b="1">
                <a:latin typeface="Arial" panose="020B0604020202020204" pitchFamily="34" charset="0"/>
              </a:rPr>
              <a:t>na kartę do głosowania</a:t>
            </a:r>
          </a:p>
        </p:txBody>
      </p:sp>
      <p:sp>
        <p:nvSpPr>
          <p:cNvPr id="25" name="Prostokąt 24"/>
          <p:cNvSpPr/>
          <p:nvPr/>
        </p:nvSpPr>
        <p:spPr>
          <a:xfrm>
            <a:off x="4435475" y="4271963"/>
            <a:ext cx="1728788" cy="72231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dirty="0">
                <a:solidFill>
                  <a:schemeClr val="tx1"/>
                </a:solidFill>
              </a:rPr>
              <a:t>Oświadczenie </a:t>
            </a:r>
            <a:br>
              <a:rPr lang="pl-PL" sz="1200" b="1" dirty="0">
                <a:solidFill>
                  <a:schemeClr val="tx1"/>
                </a:solidFill>
              </a:rPr>
            </a:br>
            <a:r>
              <a:rPr lang="pl-PL" sz="1200" b="1" dirty="0">
                <a:solidFill>
                  <a:schemeClr val="tx1"/>
                </a:solidFill>
              </a:rPr>
              <a:t>o osobistym i tajnym oddaniu głosu </a:t>
            </a:r>
            <a:br>
              <a:rPr lang="pl-PL" sz="1200" b="1" dirty="0">
                <a:solidFill>
                  <a:schemeClr val="tx1"/>
                </a:solidFill>
              </a:rPr>
            </a:br>
            <a:r>
              <a:rPr lang="pl-PL" sz="1200" b="1" dirty="0">
                <a:solidFill>
                  <a:schemeClr val="tx1"/>
                </a:solidFill>
              </a:rPr>
              <a:t>na karcie do głosowania </a:t>
            </a:r>
          </a:p>
        </p:txBody>
      </p:sp>
      <p:sp>
        <p:nvSpPr>
          <p:cNvPr id="19" name="Siedmiokąt 18"/>
          <p:cNvSpPr/>
          <p:nvPr/>
        </p:nvSpPr>
        <p:spPr>
          <a:xfrm>
            <a:off x="6353175" y="3125788"/>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36" name="Siedmiokąt 35"/>
          <p:cNvSpPr/>
          <p:nvPr/>
        </p:nvSpPr>
        <p:spPr>
          <a:xfrm>
            <a:off x="6365875" y="2544763"/>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1</a:t>
            </a:r>
          </a:p>
        </p:txBody>
      </p:sp>
      <p:sp>
        <p:nvSpPr>
          <p:cNvPr id="37" name="Siedmiokąt 36"/>
          <p:cNvSpPr/>
          <p:nvPr/>
        </p:nvSpPr>
        <p:spPr>
          <a:xfrm>
            <a:off x="6364288" y="3698875"/>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38" name="Siedmiokąt 37"/>
          <p:cNvSpPr/>
          <p:nvPr/>
        </p:nvSpPr>
        <p:spPr>
          <a:xfrm>
            <a:off x="6376988" y="4292600"/>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39" name="Siedmiokąt 38"/>
          <p:cNvSpPr/>
          <p:nvPr/>
        </p:nvSpPr>
        <p:spPr>
          <a:xfrm>
            <a:off x="6364288" y="4930775"/>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40" name="Siedmiokąt 39"/>
          <p:cNvSpPr/>
          <p:nvPr/>
        </p:nvSpPr>
        <p:spPr>
          <a:xfrm>
            <a:off x="6362700" y="5575300"/>
            <a:ext cx="339725" cy="3810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6</a:t>
            </a:r>
          </a:p>
        </p:txBody>
      </p:sp>
      <p:sp>
        <p:nvSpPr>
          <p:cNvPr id="56344" name="pole tekstowe 28"/>
          <p:cNvSpPr txBox="1">
            <a:spLocks noChangeArrowheads="1"/>
          </p:cNvSpPr>
          <p:nvPr/>
        </p:nvSpPr>
        <p:spPr bwMode="auto">
          <a:xfrm>
            <a:off x="6781800" y="2628900"/>
            <a:ext cx="16914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dirty="0">
                <a:latin typeface="Arial" panose="020B0604020202020204" pitchFamily="34" charset="0"/>
              </a:rPr>
              <a:t>Karta do głosowania</a:t>
            </a:r>
          </a:p>
        </p:txBody>
      </p:sp>
      <p:sp>
        <p:nvSpPr>
          <p:cNvPr id="56345" name="pole tekstowe 41"/>
          <p:cNvSpPr txBox="1">
            <a:spLocks noChangeArrowheads="1"/>
          </p:cNvSpPr>
          <p:nvPr/>
        </p:nvSpPr>
        <p:spPr bwMode="auto">
          <a:xfrm>
            <a:off x="6753225" y="3168650"/>
            <a:ext cx="1389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a:latin typeface="Arial" panose="020B0604020202020204" pitchFamily="34" charset="0"/>
              </a:rPr>
              <a:t>Koperta zwrotna</a:t>
            </a:r>
          </a:p>
        </p:txBody>
      </p:sp>
      <p:sp>
        <p:nvSpPr>
          <p:cNvPr id="56346" name="pole tekstowe 42"/>
          <p:cNvSpPr txBox="1">
            <a:spLocks noChangeArrowheads="1"/>
          </p:cNvSpPr>
          <p:nvPr/>
        </p:nvSpPr>
        <p:spPr bwMode="auto">
          <a:xfrm>
            <a:off x="6757988" y="3646488"/>
            <a:ext cx="1888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dirty="0">
                <a:latin typeface="Arial" panose="020B0604020202020204" pitchFamily="34" charset="0"/>
              </a:rPr>
              <a:t>Koperta </a:t>
            </a:r>
            <a:br>
              <a:rPr lang="pl-PL" altLang="pl-PL" sz="1200" b="1" dirty="0">
                <a:latin typeface="Arial" panose="020B0604020202020204" pitchFamily="34" charset="0"/>
              </a:rPr>
            </a:br>
            <a:r>
              <a:rPr lang="pl-PL" altLang="pl-PL" sz="1200" b="1" dirty="0">
                <a:latin typeface="Arial" panose="020B0604020202020204" pitchFamily="34" charset="0"/>
              </a:rPr>
              <a:t>na kartę do głosowania</a:t>
            </a:r>
          </a:p>
        </p:txBody>
      </p:sp>
      <p:sp>
        <p:nvSpPr>
          <p:cNvPr id="56347" name="pole tekstowe 43"/>
          <p:cNvSpPr txBox="1">
            <a:spLocks noChangeArrowheads="1"/>
          </p:cNvSpPr>
          <p:nvPr/>
        </p:nvSpPr>
        <p:spPr bwMode="auto">
          <a:xfrm>
            <a:off x="6740525" y="4241800"/>
            <a:ext cx="1733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a:latin typeface="Arial" panose="020B0604020202020204" pitchFamily="34" charset="0"/>
              </a:rPr>
              <a:t>Instrukcja</a:t>
            </a:r>
            <a:br>
              <a:rPr lang="pl-PL" altLang="pl-PL" sz="1200" b="1">
                <a:latin typeface="Arial" panose="020B0604020202020204" pitchFamily="34" charset="0"/>
              </a:rPr>
            </a:br>
            <a:r>
              <a:rPr lang="pl-PL" altLang="pl-PL" sz="1200" b="1">
                <a:latin typeface="Arial" panose="020B0604020202020204" pitchFamily="34" charset="0"/>
              </a:rPr>
              <a:t>głosowania </a:t>
            </a:r>
          </a:p>
          <a:p>
            <a:pPr>
              <a:lnSpc>
                <a:spcPct val="100000"/>
              </a:lnSpc>
              <a:spcBef>
                <a:spcPct val="0"/>
              </a:spcBef>
              <a:buFontTx/>
              <a:buNone/>
            </a:pPr>
            <a:r>
              <a:rPr lang="pl-PL" altLang="pl-PL" sz="1200" b="1">
                <a:latin typeface="Arial" panose="020B0604020202020204" pitchFamily="34" charset="0"/>
              </a:rPr>
              <a:t>korespondencyjnego</a:t>
            </a:r>
          </a:p>
        </p:txBody>
      </p:sp>
      <p:sp>
        <p:nvSpPr>
          <p:cNvPr id="56348" name="pole tekstowe 44"/>
          <p:cNvSpPr txBox="1">
            <a:spLocks noChangeArrowheads="1"/>
          </p:cNvSpPr>
          <p:nvPr/>
        </p:nvSpPr>
        <p:spPr bwMode="auto">
          <a:xfrm>
            <a:off x="6732588" y="5417707"/>
            <a:ext cx="2393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dirty="0">
                <a:latin typeface="Arial" panose="020B0604020202020204" pitchFamily="34" charset="0"/>
              </a:rPr>
              <a:t>Nakładka</a:t>
            </a:r>
            <a:br>
              <a:rPr lang="pl-PL" altLang="pl-PL" sz="1200" b="1" dirty="0">
                <a:latin typeface="Arial" panose="020B0604020202020204" pitchFamily="34" charset="0"/>
              </a:rPr>
            </a:br>
            <a:r>
              <a:rPr lang="pl-PL" altLang="pl-PL" sz="1200" b="1" dirty="0">
                <a:latin typeface="Arial" panose="020B0604020202020204" pitchFamily="34" charset="0"/>
              </a:rPr>
              <a:t>na kartę do głosowania</a:t>
            </a:r>
          </a:p>
          <a:p>
            <a:pPr>
              <a:lnSpc>
                <a:spcPct val="100000"/>
              </a:lnSpc>
              <a:spcBef>
                <a:spcPct val="0"/>
              </a:spcBef>
              <a:buFontTx/>
              <a:buNone/>
            </a:pPr>
            <a:r>
              <a:rPr lang="pl-PL" altLang="pl-PL" sz="1200" b="1" dirty="0">
                <a:latin typeface="Arial" panose="020B0604020202020204" pitchFamily="34" charset="0"/>
              </a:rPr>
              <a:t>(ewentualnie, tylko na żądanie</a:t>
            </a:r>
            <a:br>
              <a:rPr lang="pl-PL" altLang="pl-PL" sz="1200" b="1" dirty="0">
                <a:latin typeface="Arial" panose="020B0604020202020204" pitchFamily="34" charset="0"/>
              </a:rPr>
            </a:br>
            <a:r>
              <a:rPr lang="pl-PL" altLang="pl-PL" sz="1200" b="1" dirty="0">
                <a:latin typeface="Arial" panose="020B0604020202020204" pitchFamily="34" charset="0"/>
              </a:rPr>
              <a:t> wyborcy) </a:t>
            </a:r>
          </a:p>
        </p:txBody>
      </p:sp>
      <p:sp>
        <p:nvSpPr>
          <p:cNvPr id="56349" name="pole tekstowe 45"/>
          <p:cNvSpPr txBox="1">
            <a:spLocks noChangeArrowheads="1"/>
          </p:cNvSpPr>
          <p:nvPr/>
        </p:nvSpPr>
        <p:spPr bwMode="auto">
          <a:xfrm>
            <a:off x="6732588" y="4913313"/>
            <a:ext cx="2173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a:latin typeface="Arial" panose="020B0604020202020204" pitchFamily="34" charset="0"/>
              </a:rPr>
              <a:t>Oświadczenie o osobistym</a:t>
            </a:r>
            <a:br>
              <a:rPr lang="pl-PL" altLang="pl-PL" sz="1200" b="1">
                <a:latin typeface="Arial" panose="020B0604020202020204" pitchFamily="34" charset="0"/>
              </a:rPr>
            </a:br>
            <a:r>
              <a:rPr lang="pl-PL" altLang="pl-PL" sz="1200" b="1">
                <a:latin typeface="Arial" panose="020B0604020202020204" pitchFamily="34" charset="0"/>
              </a:rPr>
              <a:t>i tajnym oddaniu głosu </a:t>
            </a:r>
          </a:p>
        </p:txBody>
      </p:sp>
      <p:sp>
        <p:nvSpPr>
          <p:cNvPr id="56350" name="Prostokąt 29"/>
          <p:cNvSpPr>
            <a:spLocks noChangeArrowheads="1"/>
          </p:cNvSpPr>
          <p:nvPr/>
        </p:nvSpPr>
        <p:spPr bwMode="auto">
          <a:xfrm>
            <a:off x="6362700" y="3144838"/>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800" b="1">
                <a:solidFill>
                  <a:srgbClr val="9D032A"/>
                </a:solidFill>
                <a:latin typeface="Arial" panose="020B0604020202020204" pitchFamily="34" charset="0"/>
              </a:rPr>
              <a:t>2</a:t>
            </a:r>
          </a:p>
        </p:txBody>
      </p:sp>
      <p:sp>
        <p:nvSpPr>
          <p:cNvPr id="56351" name="Prostokąt 30"/>
          <p:cNvSpPr>
            <a:spLocks noChangeArrowheads="1"/>
          </p:cNvSpPr>
          <p:nvPr/>
        </p:nvSpPr>
        <p:spPr bwMode="auto">
          <a:xfrm>
            <a:off x="6378575" y="37195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800" b="1">
                <a:solidFill>
                  <a:srgbClr val="9D032A"/>
                </a:solidFill>
                <a:latin typeface="Arial" panose="020B0604020202020204" pitchFamily="34" charset="0"/>
              </a:rPr>
              <a:t>3</a:t>
            </a:r>
          </a:p>
        </p:txBody>
      </p:sp>
      <p:sp>
        <p:nvSpPr>
          <p:cNvPr id="56352" name="pole tekstowe 33"/>
          <p:cNvSpPr txBox="1">
            <a:spLocks noChangeArrowheads="1"/>
          </p:cNvSpPr>
          <p:nvPr/>
        </p:nvSpPr>
        <p:spPr bwMode="auto">
          <a:xfrm>
            <a:off x="6378575" y="4318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9D032A"/>
                </a:solidFill>
                <a:latin typeface="Arial" panose="020B0604020202020204" pitchFamily="34" charset="0"/>
              </a:rPr>
              <a:t>4</a:t>
            </a:r>
          </a:p>
        </p:txBody>
      </p:sp>
      <p:sp>
        <p:nvSpPr>
          <p:cNvPr id="56353" name="pole tekstowe 34"/>
          <p:cNvSpPr txBox="1">
            <a:spLocks noChangeArrowheads="1"/>
          </p:cNvSpPr>
          <p:nvPr/>
        </p:nvSpPr>
        <p:spPr bwMode="auto">
          <a:xfrm>
            <a:off x="6383338" y="4943475"/>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9D032A"/>
                </a:solidFill>
                <a:latin typeface="Arial" panose="020B0604020202020204" pitchFamily="34" charset="0"/>
              </a:rPr>
              <a:t>5</a:t>
            </a:r>
          </a:p>
        </p:txBody>
      </p:sp>
      <p:sp>
        <p:nvSpPr>
          <p:cNvPr id="54" name="Siedmiokąt 53"/>
          <p:cNvSpPr/>
          <p:nvPr/>
        </p:nvSpPr>
        <p:spPr>
          <a:xfrm>
            <a:off x="379413" y="3284538"/>
            <a:ext cx="338137"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1</a:t>
            </a:r>
          </a:p>
        </p:txBody>
      </p:sp>
      <p:sp>
        <p:nvSpPr>
          <p:cNvPr id="56" name="Siedmiokąt 55"/>
          <p:cNvSpPr/>
          <p:nvPr/>
        </p:nvSpPr>
        <p:spPr>
          <a:xfrm>
            <a:off x="379413" y="4175125"/>
            <a:ext cx="338137"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56356" name="pole tekstowe 40"/>
          <p:cNvSpPr txBox="1">
            <a:spLocks noChangeArrowheads="1"/>
          </p:cNvSpPr>
          <p:nvPr/>
        </p:nvSpPr>
        <p:spPr bwMode="auto">
          <a:xfrm>
            <a:off x="393700" y="421005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9D032A"/>
                </a:solidFill>
                <a:latin typeface="Arial" panose="020B0604020202020204" pitchFamily="34" charset="0"/>
              </a:rPr>
              <a:t>2</a:t>
            </a:r>
          </a:p>
        </p:txBody>
      </p:sp>
      <p:sp>
        <p:nvSpPr>
          <p:cNvPr id="59" name="Siedmiokąt 58"/>
          <p:cNvSpPr/>
          <p:nvPr/>
        </p:nvSpPr>
        <p:spPr>
          <a:xfrm>
            <a:off x="341313" y="5461000"/>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3</a:t>
            </a:r>
          </a:p>
        </p:txBody>
      </p:sp>
      <p:sp>
        <p:nvSpPr>
          <p:cNvPr id="60" name="Siedmiokąt 59"/>
          <p:cNvSpPr/>
          <p:nvPr/>
        </p:nvSpPr>
        <p:spPr>
          <a:xfrm>
            <a:off x="3308350" y="3308350"/>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4</a:t>
            </a:r>
          </a:p>
        </p:txBody>
      </p:sp>
      <p:sp>
        <p:nvSpPr>
          <p:cNvPr id="61" name="Siedmiokąt 60"/>
          <p:cNvSpPr/>
          <p:nvPr/>
        </p:nvSpPr>
        <p:spPr>
          <a:xfrm>
            <a:off x="3343275" y="4394200"/>
            <a:ext cx="338138"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5</a:t>
            </a:r>
          </a:p>
        </p:txBody>
      </p:sp>
      <p:sp>
        <p:nvSpPr>
          <p:cNvPr id="62" name="Siedmiokąt 61"/>
          <p:cNvSpPr/>
          <p:nvPr/>
        </p:nvSpPr>
        <p:spPr>
          <a:xfrm>
            <a:off x="3359150" y="5684838"/>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6</a:t>
            </a:r>
          </a:p>
        </p:txBody>
      </p:sp>
      <p:sp>
        <p:nvSpPr>
          <p:cNvPr id="56361" name="Prostokąt 1"/>
          <p:cNvSpPr>
            <a:spLocks noChangeArrowheads="1"/>
          </p:cNvSpPr>
          <p:nvPr/>
        </p:nvSpPr>
        <p:spPr bwMode="auto">
          <a:xfrm>
            <a:off x="1350963" y="2366963"/>
            <a:ext cx="3297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9D032A"/>
                </a:solidFill>
                <a:latin typeface="Arial Black" panose="020B0A04020102020204" pitchFamily="34" charset="0"/>
              </a:rPr>
              <a:t>PRZESYŁKA WYBORCZA</a:t>
            </a:r>
          </a:p>
        </p:txBody>
      </p:sp>
      <p:pic>
        <p:nvPicPr>
          <p:cNvPr id="56362" name="Obraz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27088" y="4005263"/>
            <a:ext cx="20161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Zagięty narożnik 42">
            <a:hlinkClick r:id="rId6" action="ppaction://hlinkfile"/>
          </p:cNvPr>
          <p:cNvSpPr/>
          <p:nvPr/>
        </p:nvSpPr>
        <p:spPr>
          <a:xfrm flipV="1">
            <a:off x="2393950" y="3154363"/>
            <a:ext cx="431800" cy="719137"/>
          </a:xfrm>
          <a:prstGeom prst="foldedCorner">
            <a:avLst>
              <a:gd name="adj" fmla="val 325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6672" tIns="48336" rIns="96672" bIns="48336" anchor="ctr"/>
          <a:lstStyle/>
          <a:p>
            <a:pPr algn="ctr">
              <a:defRPr/>
            </a:pPr>
            <a:endParaRPr lang="pl-PL" dirty="0"/>
          </a:p>
        </p:txBody>
      </p:sp>
      <p:sp>
        <p:nvSpPr>
          <p:cNvPr id="3" name="Slide Number Placeholder 2"/>
          <p:cNvSpPr>
            <a:spLocks noGrp="1"/>
          </p:cNvSpPr>
          <p:nvPr>
            <p:ph type="sldNum" idx="12"/>
          </p:nvPr>
        </p:nvSpPr>
        <p:spPr/>
        <p:txBody>
          <a:bodyPr/>
          <a:lstStyle/>
          <a:p>
            <a:fld id="{1AD84A18-9CD5-4651-9EFB-5D7BAC229282}" type="slidenum">
              <a:rPr lang="pl-PL" smtClean="0"/>
              <a:t>26</a:t>
            </a:fld>
            <a:endParaRPr lang="pl-PL"/>
          </a:p>
        </p:txBody>
      </p:sp>
      <p:sp>
        <p:nvSpPr>
          <p:cNvPr id="44" name="pole tekstowe 5"/>
          <p:cNvSpPr txBox="1">
            <a:spLocks noChangeArrowheads="1"/>
          </p:cNvSpPr>
          <p:nvPr/>
        </p:nvSpPr>
        <p:spPr bwMode="auto">
          <a:xfrm>
            <a:off x="160337" y="660806"/>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chemeClr val="bg1"/>
                </a:solidFill>
                <a:latin typeface="Arial Black" panose="020B0A04020102020204" pitchFamily="34" charset="0"/>
              </a:rPr>
              <a:t>GŁOSOWANIE KORESPONDENCYJNE</a:t>
            </a:r>
          </a:p>
        </p:txBody>
      </p:sp>
    </p:spTree>
    <p:extLst>
      <p:ext uri="{BB962C8B-B14F-4D97-AF65-F5344CB8AC3E}">
        <p14:creationId xmlns:p14="http://schemas.microsoft.com/office/powerpoint/2010/main" val="1437302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23433"/>
            <a:ext cx="6072675" cy="983150"/>
          </a:xfrm>
        </p:spPr>
        <p:txBody>
          <a:bodyPr/>
          <a:lstStyle/>
          <a:p>
            <a:r>
              <a:rPr lang="pl-PL" altLang="pl-PL" dirty="0">
                <a:solidFill>
                  <a:schemeClr val="bg1"/>
                </a:solidFill>
                <a:latin typeface="Arial Black" panose="020B0A04020102020204" pitchFamily="34" charset="0"/>
              </a:rPr>
              <a:t>GŁOSOWANIE KORESPONDENCYJNE</a:t>
            </a:r>
            <a:br>
              <a:rPr lang="pl-PL" altLang="pl-PL" dirty="0">
                <a:solidFill>
                  <a:schemeClr val="bg1"/>
                </a:solidFill>
                <a:latin typeface="Arial Black" panose="020B0A04020102020204" pitchFamily="34" charset="0"/>
              </a:rPr>
            </a:br>
            <a:endParaRPr lang="pl-PL" dirty="0"/>
          </a:p>
        </p:txBody>
      </p:sp>
      <p:sp>
        <p:nvSpPr>
          <p:cNvPr id="3" name="Symbol zastępczy numeru slajdu 2"/>
          <p:cNvSpPr>
            <a:spLocks noGrp="1"/>
          </p:cNvSpPr>
          <p:nvPr>
            <p:ph type="sldNum" idx="12"/>
          </p:nvPr>
        </p:nvSpPr>
        <p:spPr/>
        <p:txBody>
          <a:bodyPr/>
          <a:lstStyle/>
          <a:p>
            <a:fld id="{1AD84A18-9CD5-4651-9EFB-5D7BAC229282}" type="slidenum">
              <a:rPr lang="pl-PL" smtClean="0"/>
              <a:t>27</a:t>
            </a:fld>
            <a:endParaRPr lang="pl-PL"/>
          </a:p>
        </p:txBody>
      </p:sp>
      <p:sp>
        <p:nvSpPr>
          <p:cNvPr id="5" name="Prostokąt 4"/>
          <p:cNvSpPr/>
          <p:nvPr/>
        </p:nvSpPr>
        <p:spPr>
          <a:xfrm>
            <a:off x="191590" y="2542904"/>
            <a:ext cx="8734696" cy="2308324"/>
          </a:xfrm>
          <a:prstGeom prst="rect">
            <a:avLst/>
          </a:prstGeom>
        </p:spPr>
        <p:txBody>
          <a:bodyPr wrap="square">
            <a:spAutoFit/>
          </a:bodyPr>
          <a:lstStyle/>
          <a:p>
            <a:r>
              <a:rPr lang="pl-PL" sz="1800" dirty="0"/>
              <a:t>UCHWAŁA NR 182/2020</a:t>
            </a:r>
          </a:p>
          <a:p>
            <a:r>
              <a:rPr lang="pl-PL" sz="1800" dirty="0"/>
              <a:t>PAŃSTWOWEJ KOMISJI WYBORCZEJ</a:t>
            </a:r>
          </a:p>
          <a:p>
            <a:r>
              <a:rPr lang="pl-PL" sz="1800" dirty="0"/>
              <a:t>z dnia 10 czerwca 2020 r.</a:t>
            </a:r>
          </a:p>
          <a:p>
            <a:r>
              <a:rPr lang="pl-PL" sz="1800" dirty="0"/>
              <a:t>w sprawie określenia wzoru i rozmiaru koperty na pakiet wyborczy, koperty zwrotnej,</a:t>
            </a:r>
          </a:p>
          <a:p>
            <a:r>
              <a:rPr lang="pl-PL" sz="1800" dirty="0"/>
              <a:t>koperty na kartę do głosowania, oświadczenia o osobistym i tajnym oddaniu głosu</a:t>
            </a:r>
          </a:p>
          <a:p>
            <a:r>
              <a:rPr lang="pl-PL" sz="1800" dirty="0"/>
              <a:t>na karcie do głosowania oraz instrukcji głosowania korespondencyjnego w </a:t>
            </a:r>
            <a:r>
              <a:rPr lang="pl-PL" sz="1800" dirty="0" smtClean="0"/>
              <a:t>wyborach Prezydenta </a:t>
            </a:r>
            <a:r>
              <a:rPr lang="pl-PL" sz="1800" dirty="0"/>
              <a:t>Rzeczypospolitej Polskiej zarządzonych na dzień 28 czerwca 2020 r.</a:t>
            </a:r>
          </a:p>
        </p:txBody>
      </p:sp>
    </p:spTree>
    <p:extLst>
      <p:ext uri="{BB962C8B-B14F-4D97-AF65-F5344CB8AC3E}">
        <p14:creationId xmlns:p14="http://schemas.microsoft.com/office/powerpoint/2010/main" val="4081212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ole tekstowe 1"/>
          <p:cNvSpPr txBox="1">
            <a:spLocks noChangeArrowheads="1"/>
          </p:cNvSpPr>
          <p:nvPr/>
        </p:nvSpPr>
        <p:spPr bwMode="auto">
          <a:xfrm>
            <a:off x="895758" y="683859"/>
            <a:ext cx="84248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smtClean="0">
                <a:solidFill>
                  <a:schemeClr val="bg1"/>
                </a:solidFill>
                <a:latin typeface="Arial Black" panose="020B0A04020102020204" pitchFamily="34" charset="0"/>
              </a:rPr>
              <a:t>ZADANIA </a:t>
            </a:r>
            <a:r>
              <a:rPr lang="pl-PL" altLang="pl-PL" sz="2000" b="1" dirty="0">
                <a:solidFill>
                  <a:schemeClr val="bg1"/>
                </a:solidFill>
                <a:latin typeface="Arial Black" panose="020B0A04020102020204" pitchFamily="34" charset="0"/>
              </a:rPr>
              <a:t>KOMISJI PRZED </a:t>
            </a:r>
            <a:endParaRPr lang="pl-PL" altLang="pl-PL" sz="2000" b="1" dirty="0" smtClean="0">
              <a:solidFill>
                <a:schemeClr val="bg1"/>
              </a:solidFill>
              <a:latin typeface="Arial Black" panose="020B0A04020102020204" pitchFamily="34" charset="0"/>
            </a:endParaRPr>
          </a:p>
          <a:p>
            <a:pPr>
              <a:lnSpc>
                <a:spcPct val="100000"/>
              </a:lnSpc>
              <a:spcBef>
                <a:spcPct val="0"/>
              </a:spcBef>
              <a:buFontTx/>
              <a:buNone/>
            </a:pPr>
            <a:r>
              <a:rPr lang="pl-PL" altLang="pl-PL" sz="2000" b="1" dirty="0" smtClean="0">
                <a:solidFill>
                  <a:schemeClr val="bg1"/>
                </a:solidFill>
                <a:latin typeface="Arial Black" panose="020B0A04020102020204" pitchFamily="34" charset="0"/>
              </a:rPr>
              <a:t>DNIEM GŁOSOWANIA</a:t>
            </a:r>
            <a:endParaRPr lang="pl-PL" altLang="pl-PL" sz="1400" dirty="0">
              <a:solidFill>
                <a:schemeClr val="bg1"/>
              </a:solidFill>
              <a:latin typeface="Arial Black" panose="020B0A04020102020204" pitchFamily="34" charset="0"/>
            </a:endParaRPr>
          </a:p>
        </p:txBody>
      </p:sp>
      <p:sp>
        <p:nvSpPr>
          <p:cNvPr id="3" name="Text Box 3"/>
          <p:cNvSpPr txBox="1">
            <a:spLocks noChangeArrowheads="1"/>
          </p:cNvSpPr>
          <p:nvPr/>
        </p:nvSpPr>
        <p:spPr bwMode="auto">
          <a:xfrm>
            <a:off x="957481" y="2315857"/>
            <a:ext cx="6249987" cy="369887"/>
          </a:xfrm>
          <a:prstGeom prst="rect">
            <a:avLst/>
          </a:prstGeom>
          <a:solidFill>
            <a:schemeClr val="bg1">
              <a:lumMod val="75000"/>
            </a:schemeClr>
          </a:solidFill>
          <a:ln w="9525">
            <a:solidFill>
              <a:srgbClr val="9D032A"/>
            </a:solidFill>
            <a:miter lim="800000"/>
            <a:headEnd/>
            <a:tailEnd/>
          </a:ln>
        </p:spPr>
        <p:txBody>
          <a:bodyPr>
            <a:spAutoFit/>
          </a:bodyPr>
          <a:lstStyle/>
          <a:p>
            <a:pPr>
              <a:spcBef>
                <a:spcPct val="50000"/>
              </a:spcBef>
              <a:defRPr/>
            </a:pPr>
            <a:r>
              <a:rPr lang="pl-PL" b="1" dirty="0">
                <a:latin typeface="+mj-lt"/>
              </a:rPr>
              <a:t>co najmniej 1/2 składu komisji, w tym przewodniczący lub zastępca</a:t>
            </a:r>
          </a:p>
        </p:txBody>
      </p:sp>
      <p:sp>
        <p:nvSpPr>
          <p:cNvPr id="7" name="Prostokąt 6"/>
          <p:cNvSpPr/>
          <p:nvPr/>
        </p:nvSpPr>
        <p:spPr>
          <a:xfrm>
            <a:off x="150018" y="2842054"/>
            <a:ext cx="8855075" cy="3216265"/>
          </a:xfrm>
          <a:prstGeom prst="rect">
            <a:avLst/>
          </a:prstGeom>
        </p:spPr>
        <p:txBody>
          <a:bodyPr>
            <a:spAutoFit/>
          </a:bodyPr>
          <a:lstStyle/>
          <a:p>
            <a:pPr>
              <a:spcBef>
                <a:spcPct val="50000"/>
              </a:spcBef>
              <a:defRPr/>
            </a:pPr>
            <a:r>
              <a:rPr lang="pl-PL" u="sng" dirty="0"/>
              <a:t>upoważnieni członkowie komisji otrzymują i </a:t>
            </a:r>
            <a:r>
              <a:rPr lang="pl-PL" b="1" u="sng" dirty="0"/>
              <a:t>dokładnie sprawdzają</a:t>
            </a:r>
            <a:r>
              <a:rPr lang="pl-PL" u="sng" dirty="0"/>
              <a:t>:</a:t>
            </a:r>
          </a:p>
          <a:p>
            <a:pPr>
              <a:spcBef>
                <a:spcPct val="50000"/>
              </a:spcBef>
              <a:defRPr/>
            </a:pPr>
            <a:endParaRPr lang="pl-PL" b="1" dirty="0">
              <a:latin typeface="+mn-lt"/>
            </a:endParaRPr>
          </a:p>
          <a:p>
            <a:pPr marL="742950" lvl="1" indent="-285750">
              <a:spcBef>
                <a:spcPct val="50000"/>
              </a:spcBef>
              <a:buFont typeface="Arial" panose="020B0604020202020204" pitchFamily="34" charset="0"/>
              <a:buChar char="•"/>
              <a:defRPr/>
            </a:pPr>
            <a:r>
              <a:rPr lang="pl-PL" sz="1600" dirty="0">
                <a:latin typeface="Franklin Gothic Book" panose="020B0503020102020204" pitchFamily="34" charset="0"/>
              </a:rPr>
              <a:t>treść i jakość wykonania kart do głosowania </a:t>
            </a:r>
          </a:p>
          <a:p>
            <a:pPr marL="742950" lvl="1" indent="-285750">
              <a:spcBef>
                <a:spcPct val="50000"/>
              </a:spcBef>
              <a:buFont typeface="Arial" panose="020B0604020202020204" pitchFamily="34" charset="0"/>
              <a:buChar char="•"/>
              <a:defRPr/>
            </a:pPr>
            <a:r>
              <a:rPr lang="pl-PL" sz="1600" dirty="0">
                <a:latin typeface="Franklin Gothic Book" panose="020B0503020102020204" pitchFamily="34" charset="0"/>
              </a:rPr>
              <a:t>formularze protokołów głosowania - ?</a:t>
            </a:r>
          </a:p>
          <a:p>
            <a:pPr marL="742950" lvl="1" indent="-285750">
              <a:spcBef>
                <a:spcPct val="50000"/>
              </a:spcBef>
              <a:buFont typeface="Arial" panose="020B0604020202020204" pitchFamily="34" charset="0"/>
              <a:buChar char="•"/>
              <a:defRPr/>
            </a:pPr>
            <a:r>
              <a:rPr lang="pl-PL" sz="1600" dirty="0">
                <a:latin typeface="Franklin Gothic Book" panose="020B0503020102020204" pitchFamily="34" charset="0"/>
              </a:rPr>
              <a:t>formularze zaświadczeń o udziale w  głosowaniu </a:t>
            </a:r>
          </a:p>
          <a:p>
            <a:pPr marL="742950" lvl="1" indent="-285750">
              <a:spcBef>
                <a:spcPct val="50000"/>
              </a:spcBef>
              <a:buFont typeface="Arial" panose="020B0604020202020204" pitchFamily="34" charset="0"/>
              <a:buChar char="•"/>
              <a:defRPr/>
            </a:pPr>
            <a:r>
              <a:rPr lang="pl-PL" sz="1600" dirty="0">
                <a:latin typeface="Franklin Gothic Book" panose="020B0503020102020204" pitchFamily="34" charset="0"/>
              </a:rPr>
              <a:t>pieczęć okrągła </a:t>
            </a:r>
            <a:r>
              <a:rPr lang="pl-PL" sz="1600" dirty="0" smtClean="0">
                <a:latin typeface="Franklin Gothic Book" panose="020B0503020102020204" pitchFamily="34" charset="0"/>
              </a:rPr>
              <a:t>komisji</a:t>
            </a:r>
            <a:r>
              <a:rPr lang="pl-PL" sz="1600" dirty="0" smtClean="0">
                <a:solidFill>
                  <a:srgbClr val="FF6600"/>
                </a:solidFill>
                <a:latin typeface="Franklin Gothic Book" panose="020B0503020102020204" pitchFamily="34" charset="0"/>
              </a:rPr>
              <a:t> </a:t>
            </a:r>
            <a:r>
              <a:rPr lang="pl-PL" sz="1600" dirty="0">
                <a:solidFill>
                  <a:srgbClr val="9D032A"/>
                </a:solidFill>
                <a:latin typeface="Franklin Gothic Book" panose="020B0503020102020204" pitchFamily="34" charset="0"/>
              </a:rPr>
              <a:t>–  </a:t>
            </a:r>
            <a:r>
              <a:rPr lang="pl-PL" sz="1600" b="1" dirty="0">
                <a:solidFill>
                  <a:srgbClr val="9D032A"/>
                </a:solidFill>
                <a:latin typeface="Franklin Gothic Book" panose="020B0503020102020204" pitchFamily="34" charset="0"/>
              </a:rPr>
              <a:t>WŁAŚCIWA !!! </a:t>
            </a:r>
            <a:r>
              <a:rPr lang="pl-PL" sz="1600" b="1" dirty="0">
                <a:solidFill>
                  <a:srgbClr val="7030A0"/>
                </a:solidFill>
                <a:latin typeface="Franklin Gothic Book" panose="020B0503020102020204" pitchFamily="34" charset="0"/>
              </a:rPr>
              <a:t>( sprawdzić na podstawie odcisku pieczęci )</a:t>
            </a:r>
          </a:p>
          <a:p>
            <a:pPr marL="742950" lvl="1" indent="-285750">
              <a:spcBef>
                <a:spcPct val="50000"/>
              </a:spcBef>
              <a:buFont typeface="Arial" panose="020B0604020202020204" pitchFamily="34" charset="0"/>
              <a:buChar char="•"/>
              <a:defRPr/>
            </a:pPr>
            <a:r>
              <a:rPr lang="pl-PL" sz="1600" dirty="0">
                <a:latin typeface="Franklin Gothic Book" panose="020B0503020102020204" pitchFamily="34" charset="0"/>
              </a:rPr>
              <a:t>spis wyborców;  </a:t>
            </a:r>
            <a:r>
              <a:rPr lang="pl-PL" sz="1600" dirty="0">
                <a:solidFill>
                  <a:schemeClr val="accent5"/>
                </a:solidFill>
                <a:latin typeface="Franklin Gothic Book" panose="020B0503020102020204" pitchFamily="34" charset="0"/>
              </a:rPr>
              <a:t>podstawowy oraz dodatkowy</a:t>
            </a:r>
          </a:p>
          <a:p>
            <a:pPr marL="742950" lvl="1" indent="-285750">
              <a:spcBef>
                <a:spcPct val="50000"/>
              </a:spcBef>
              <a:buFont typeface="Arial" panose="020B0604020202020204" pitchFamily="34" charset="0"/>
              <a:buChar char="•"/>
              <a:defRPr/>
            </a:pPr>
            <a:r>
              <a:rPr lang="pl-PL" sz="1600" b="1" dirty="0" smtClean="0">
                <a:solidFill>
                  <a:schemeClr val="accent5"/>
                </a:solidFill>
                <a:latin typeface="Franklin Gothic Book" panose="020B0503020102020204" pitchFamily="34" charset="0"/>
              </a:rPr>
              <a:t>osłony </a:t>
            </a:r>
            <a:r>
              <a:rPr lang="pl-PL" sz="1600" b="1" dirty="0">
                <a:solidFill>
                  <a:schemeClr val="accent5"/>
                </a:solidFill>
                <a:latin typeface="Franklin Gothic Book" panose="020B0503020102020204" pitchFamily="34" charset="0"/>
              </a:rPr>
              <a:t>na spis wyborców, zapewniające ochronę danych osobowych;</a:t>
            </a:r>
          </a:p>
          <a:p>
            <a:pPr marL="742950" lvl="1" indent="-285750">
              <a:spcBef>
                <a:spcPct val="50000"/>
              </a:spcBef>
              <a:buFont typeface="Arial" panose="020B0604020202020204" pitchFamily="34" charset="0"/>
              <a:buChar char="•"/>
              <a:defRPr/>
            </a:pPr>
            <a:r>
              <a:rPr lang="pl-PL" sz="1600" dirty="0">
                <a:latin typeface="Franklin Gothic Book" panose="020B0503020102020204" pitchFamily="34" charset="0"/>
              </a:rPr>
              <a:t>materiały biurowe</a:t>
            </a:r>
          </a:p>
        </p:txBody>
      </p:sp>
      <p:sp>
        <p:nvSpPr>
          <p:cNvPr id="4" name="Rectangle 3"/>
          <p:cNvSpPr/>
          <p:nvPr/>
        </p:nvSpPr>
        <p:spPr>
          <a:xfrm>
            <a:off x="448961" y="1607189"/>
            <a:ext cx="7409935" cy="615553"/>
          </a:xfrm>
          <a:prstGeom prst="rect">
            <a:avLst/>
          </a:prstGeom>
        </p:spPr>
        <p:txBody>
          <a:bodyPr wrap="square">
            <a:spAutoFit/>
          </a:bodyPr>
          <a:lstStyle/>
          <a:p>
            <a:pPr>
              <a:spcBef>
                <a:spcPct val="0"/>
              </a:spcBef>
            </a:pPr>
            <a:endParaRPr lang="pl-PL" altLang="pl-PL" sz="2000" b="1" dirty="0">
              <a:solidFill>
                <a:srgbClr val="9D032A"/>
              </a:solidFill>
              <a:latin typeface="Arial Black" panose="020B0A04020102020204" pitchFamily="34" charset="0"/>
            </a:endParaRPr>
          </a:p>
          <a:p>
            <a:pPr>
              <a:spcBef>
                <a:spcPct val="0"/>
              </a:spcBef>
            </a:pPr>
            <a:r>
              <a:rPr lang="pl-PL" altLang="pl-PL" dirty="0">
                <a:solidFill>
                  <a:srgbClr val="9D032A"/>
                </a:solidFill>
                <a:latin typeface="Arial Black" panose="020B0A04020102020204" pitchFamily="34" charset="0"/>
              </a:rPr>
              <a:t>(najpóźniej w sobotę 27 czerwca i ewent. 11 lipca – odbiór materiałów)</a:t>
            </a:r>
          </a:p>
        </p:txBody>
      </p:sp>
      <p:pic>
        <p:nvPicPr>
          <p:cNvPr id="8"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idx="12"/>
          </p:nvPr>
        </p:nvSpPr>
        <p:spPr/>
        <p:txBody>
          <a:bodyPr/>
          <a:lstStyle/>
          <a:p>
            <a:fld id="{1AD84A18-9CD5-4651-9EFB-5D7BAC229282}" type="slidenum">
              <a:rPr lang="pl-PL" smtClean="0"/>
              <a:t>28</a:t>
            </a:fld>
            <a:endParaRPr lang="pl-PL"/>
          </a:p>
        </p:txBody>
      </p:sp>
    </p:spTree>
    <p:extLst>
      <p:ext uri="{BB962C8B-B14F-4D97-AF65-F5344CB8AC3E}">
        <p14:creationId xmlns:p14="http://schemas.microsoft.com/office/powerpoint/2010/main" val="1375669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zawartości 1"/>
          <p:cNvSpPr>
            <a:spLocks noGrp="1"/>
          </p:cNvSpPr>
          <p:nvPr>
            <p:ph sz="quarter" idx="4294967295"/>
          </p:nvPr>
        </p:nvSpPr>
        <p:spPr>
          <a:xfrm>
            <a:off x="148430" y="1105047"/>
            <a:ext cx="8856663" cy="943232"/>
          </a:xfrm>
        </p:spPr>
        <p:txBody>
          <a:bodyPr/>
          <a:lstStyle/>
          <a:p>
            <a:pPr algn="just" eaLnBrk="1" hangingPunct="1">
              <a:spcBef>
                <a:spcPct val="0"/>
              </a:spcBef>
              <a:buFontTx/>
              <a:buNone/>
            </a:pPr>
            <a:r>
              <a:rPr lang="pl-PL" altLang="pl-PL" sz="1600" b="1" dirty="0">
                <a:solidFill>
                  <a:schemeClr val="tx1"/>
                </a:solidFill>
                <a:cs typeface="Times New Roman" pitchFamily="18" charset="0"/>
              </a:rPr>
              <a:t>Komisja </a:t>
            </a:r>
            <a:r>
              <a:rPr lang="pl-PL" altLang="pl-PL" sz="1600" b="1" dirty="0">
                <a:solidFill>
                  <a:srgbClr val="0070C0"/>
                </a:solidFill>
                <a:cs typeface="Times New Roman" pitchFamily="18" charset="0"/>
              </a:rPr>
              <a:t>otrzyma tylko 90% kart</a:t>
            </a:r>
            <a:r>
              <a:rPr lang="pl-PL" altLang="pl-PL" sz="1600" b="1" dirty="0">
                <a:solidFill>
                  <a:schemeClr val="tx1"/>
                </a:solidFill>
                <a:cs typeface="Times New Roman" pitchFamily="18" charset="0"/>
              </a:rPr>
              <a:t>, z liczby uprawnionych do głosowania w  obwodzie. </a:t>
            </a:r>
          </a:p>
          <a:p>
            <a:pPr algn="just" eaLnBrk="1" hangingPunct="1">
              <a:spcBef>
                <a:spcPct val="0"/>
              </a:spcBef>
              <a:buFontTx/>
              <a:buNone/>
            </a:pPr>
            <a:r>
              <a:rPr lang="pl-PL" altLang="pl-PL" sz="1600" b="1" dirty="0">
                <a:solidFill>
                  <a:schemeClr val="tx1"/>
                </a:solidFill>
                <a:cs typeface="Times New Roman" pitchFamily="18" charset="0"/>
              </a:rPr>
              <a:t>Kolejne 10% będzie rezerwą umieszczoną w gminie. </a:t>
            </a:r>
          </a:p>
          <a:p>
            <a:pPr algn="just" eaLnBrk="1" hangingPunct="1">
              <a:spcBef>
                <a:spcPct val="0"/>
              </a:spcBef>
              <a:buFontTx/>
              <a:buNone/>
            </a:pPr>
            <a:r>
              <a:rPr lang="pl-PL" altLang="pl-PL" sz="1600" b="1" dirty="0">
                <a:solidFill>
                  <a:srgbClr val="FF0000"/>
                </a:solidFill>
                <a:cs typeface="Times New Roman" pitchFamily="18" charset="0"/>
              </a:rPr>
              <a:t>Pełny nakład otrzymają komisje w obwodach odrębnych.</a:t>
            </a:r>
          </a:p>
          <a:p>
            <a:pPr algn="just" eaLnBrk="1" hangingPunct="1">
              <a:spcBef>
                <a:spcPct val="0"/>
              </a:spcBef>
              <a:buFontTx/>
              <a:buNone/>
            </a:pPr>
            <a:endParaRPr lang="pl-PL" altLang="pl-PL" sz="1600" dirty="0">
              <a:cs typeface="Times New Roman" pitchFamily="18" charset="0"/>
            </a:endParaRPr>
          </a:p>
          <a:p>
            <a:pPr marL="0" indent="0">
              <a:buNone/>
              <a:defRPr/>
            </a:pPr>
            <a:endParaRPr lang="pl-PL" altLang="pl-PL" sz="1600" dirty="0"/>
          </a:p>
        </p:txBody>
      </p:sp>
      <p:sp>
        <p:nvSpPr>
          <p:cNvPr id="3" name="Rectangle 4"/>
          <p:cNvSpPr>
            <a:spLocks noChangeArrowheads="1"/>
          </p:cNvSpPr>
          <p:nvPr/>
        </p:nvSpPr>
        <p:spPr bwMode="auto">
          <a:xfrm>
            <a:off x="184148" y="1919294"/>
            <a:ext cx="8785225"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69875" algn="l"/>
                <a:tab pos="571500" algn="l"/>
              </a:tabLst>
              <a:defRPr>
                <a:solidFill>
                  <a:schemeClr val="tx1"/>
                </a:solidFill>
                <a:latin typeface="Arial" charset="0"/>
              </a:defRPr>
            </a:lvl1pPr>
            <a:lvl2pPr>
              <a:tabLst>
                <a:tab pos="269875" algn="l"/>
                <a:tab pos="571500" algn="l"/>
              </a:tabLst>
              <a:defRPr>
                <a:solidFill>
                  <a:schemeClr val="tx1"/>
                </a:solidFill>
                <a:latin typeface="Arial" charset="0"/>
              </a:defRPr>
            </a:lvl2pPr>
            <a:lvl3pPr>
              <a:tabLst>
                <a:tab pos="269875" algn="l"/>
                <a:tab pos="571500" algn="l"/>
              </a:tabLst>
              <a:defRPr>
                <a:solidFill>
                  <a:schemeClr val="tx1"/>
                </a:solidFill>
                <a:latin typeface="Arial" charset="0"/>
              </a:defRPr>
            </a:lvl3pPr>
            <a:lvl4pPr>
              <a:tabLst>
                <a:tab pos="269875" algn="l"/>
                <a:tab pos="571500" algn="l"/>
              </a:tabLst>
              <a:defRPr>
                <a:solidFill>
                  <a:schemeClr val="tx1"/>
                </a:solidFill>
                <a:latin typeface="Arial" charset="0"/>
              </a:defRPr>
            </a:lvl4pPr>
            <a:lvl5pPr>
              <a:tabLst>
                <a:tab pos="269875" algn="l"/>
                <a:tab pos="571500" algn="l"/>
              </a:tabLst>
              <a:defRPr>
                <a:solidFill>
                  <a:schemeClr val="tx1"/>
                </a:solidFill>
                <a:latin typeface="Arial" charset="0"/>
              </a:defRPr>
            </a:lvl5pPr>
            <a:lvl6pPr fontAlgn="base">
              <a:spcBef>
                <a:spcPct val="0"/>
              </a:spcBef>
              <a:spcAft>
                <a:spcPct val="0"/>
              </a:spcAft>
              <a:tabLst>
                <a:tab pos="269875" algn="l"/>
                <a:tab pos="571500" algn="l"/>
              </a:tabLst>
              <a:defRPr>
                <a:solidFill>
                  <a:schemeClr val="tx1"/>
                </a:solidFill>
                <a:latin typeface="Arial" charset="0"/>
              </a:defRPr>
            </a:lvl6pPr>
            <a:lvl7pPr fontAlgn="base">
              <a:spcBef>
                <a:spcPct val="0"/>
              </a:spcBef>
              <a:spcAft>
                <a:spcPct val="0"/>
              </a:spcAft>
              <a:tabLst>
                <a:tab pos="269875" algn="l"/>
                <a:tab pos="571500" algn="l"/>
              </a:tabLst>
              <a:defRPr>
                <a:solidFill>
                  <a:schemeClr val="tx1"/>
                </a:solidFill>
                <a:latin typeface="Arial" charset="0"/>
              </a:defRPr>
            </a:lvl7pPr>
            <a:lvl8pPr fontAlgn="base">
              <a:spcBef>
                <a:spcPct val="0"/>
              </a:spcBef>
              <a:spcAft>
                <a:spcPct val="0"/>
              </a:spcAft>
              <a:tabLst>
                <a:tab pos="269875" algn="l"/>
                <a:tab pos="571500" algn="l"/>
              </a:tabLst>
              <a:defRPr>
                <a:solidFill>
                  <a:schemeClr val="tx1"/>
                </a:solidFill>
                <a:latin typeface="Arial" charset="0"/>
              </a:defRPr>
            </a:lvl8pPr>
            <a:lvl9pPr fontAlgn="base">
              <a:spcBef>
                <a:spcPct val="0"/>
              </a:spcBef>
              <a:spcAft>
                <a:spcPct val="0"/>
              </a:spcAft>
              <a:tabLst>
                <a:tab pos="269875" algn="l"/>
                <a:tab pos="571500" algn="l"/>
              </a:tabLst>
              <a:defRPr>
                <a:solidFill>
                  <a:schemeClr val="tx1"/>
                </a:solidFill>
                <a:latin typeface="Arial" charset="0"/>
              </a:defRPr>
            </a:lvl9pPr>
          </a:lstStyle>
          <a:p>
            <a:pPr algn="just" eaLnBrk="1" hangingPunct="1">
              <a:defRPr/>
            </a:pPr>
            <a:r>
              <a:rPr lang="pl-PL" altLang="pl-PL" sz="1600" b="1" i="1" u="sng" dirty="0">
                <a:latin typeface="Calibri" panose="020F0502020204030204" pitchFamily="34" charset="0"/>
                <a:cs typeface="Times New Roman" pitchFamily="18" charset="0"/>
              </a:rPr>
              <a:t>Przy odbiorze materiałów upoważnieni członkowie komisji dokładnie sprawdzają, czy:</a:t>
            </a:r>
            <a:endParaRPr lang="pl-PL" altLang="pl-PL" sz="1600" dirty="0">
              <a:latin typeface="Calibri" panose="020F0502020204030204" pitchFamily="34" charset="0"/>
              <a:cs typeface="Times New Roman" pitchFamily="18" charset="0"/>
            </a:endParaRPr>
          </a:p>
          <a:p>
            <a:pPr marL="342900" indent="-342900" algn="just">
              <a:buClr>
                <a:schemeClr val="tx1"/>
              </a:buClr>
              <a:buFont typeface="+mj-lt"/>
              <a:buAutoNum type="arabicPeriod"/>
              <a:defRPr/>
            </a:pPr>
            <a:r>
              <a:rPr lang="pl-PL" altLang="pl-PL" sz="1600" dirty="0">
                <a:latin typeface="Calibri" panose="020F0502020204030204" pitchFamily="34" charset="0"/>
                <a:cs typeface="Times New Roman" pitchFamily="18" charset="0"/>
              </a:rPr>
              <a:t>karty do głosowania zostały dostarczone w odpowiedniej liczbie </a:t>
            </a:r>
            <a:endParaRPr lang="pl-PL" altLang="pl-PL" sz="1600" dirty="0" smtClean="0">
              <a:latin typeface="Calibri" panose="020F0502020204030204" pitchFamily="34" charset="0"/>
              <a:cs typeface="Times New Roman" pitchFamily="18" charset="0"/>
            </a:endParaRPr>
          </a:p>
          <a:p>
            <a:pPr algn="just">
              <a:buClr>
                <a:schemeClr val="tx1"/>
              </a:buClr>
              <a:defRPr/>
            </a:pPr>
            <a:endParaRPr lang="pl-PL" altLang="pl-PL" sz="1600" dirty="0">
              <a:latin typeface="Calibri" panose="020F0502020204030204" pitchFamily="34" charset="0"/>
            </a:endParaRPr>
          </a:p>
          <a:p>
            <a:pPr lvl="1" algn="just">
              <a:defRPr/>
            </a:pPr>
            <a:r>
              <a:rPr lang="pl-PL" altLang="pl-PL" sz="1400" b="1" i="1" dirty="0">
                <a:solidFill>
                  <a:srgbClr val="FF0000"/>
                </a:solidFill>
                <a:latin typeface="Calibri" panose="020F0502020204030204" pitchFamily="34" charset="0"/>
                <a:cs typeface="Times New Roman" pitchFamily="18" charset="0"/>
              </a:rPr>
              <a:t>liczba otrzymanych kart - różniąca się </a:t>
            </a:r>
            <a:r>
              <a:rPr lang="pl-PL" altLang="pl-PL" sz="1400" b="1" i="1" u="sng" dirty="0">
                <a:solidFill>
                  <a:srgbClr val="FF0000"/>
                </a:solidFill>
                <a:latin typeface="Calibri" panose="020F0502020204030204" pitchFamily="34" charset="0"/>
                <a:cs typeface="Times New Roman" pitchFamily="18" charset="0"/>
              </a:rPr>
              <a:t>nieznacznie</a:t>
            </a:r>
            <a:r>
              <a:rPr lang="pl-PL" altLang="pl-PL" sz="1400" b="1" i="1" dirty="0">
                <a:solidFill>
                  <a:srgbClr val="FF0000"/>
                </a:solidFill>
                <a:latin typeface="Calibri" panose="020F0502020204030204" pitchFamily="34" charset="0"/>
                <a:cs typeface="Times New Roman" pitchFamily="18" charset="0"/>
              </a:rPr>
              <a:t> od przyjętych założeń nie jest powodem do podejmowania jakichkolwiek interwencji w gminie, czy  Okręgowej Komisji Wyborczej. </a:t>
            </a:r>
            <a:endParaRPr lang="pl-PL" altLang="pl-PL" sz="1400" b="1" i="1" dirty="0" smtClean="0">
              <a:solidFill>
                <a:srgbClr val="FF0000"/>
              </a:solidFill>
              <a:latin typeface="Calibri" panose="020F0502020204030204" pitchFamily="34" charset="0"/>
              <a:cs typeface="Times New Roman" pitchFamily="18" charset="0"/>
            </a:endParaRPr>
          </a:p>
          <a:p>
            <a:pPr lvl="1" algn="just">
              <a:defRPr/>
            </a:pPr>
            <a:endParaRPr lang="pl-PL" altLang="pl-PL" sz="1400" b="1" i="1" dirty="0">
              <a:solidFill>
                <a:srgbClr val="FF0000"/>
              </a:solidFill>
              <a:latin typeface="Calibri" panose="020F0502020204030204" pitchFamily="34" charset="0"/>
              <a:cs typeface="Times New Roman" pitchFamily="18" charset="0"/>
            </a:endParaRPr>
          </a:p>
          <a:p>
            <a:pPr marL="342900" indent="-342900" algn="just">
              <a:buClr>
                <a:schemeClr val="tx1"/>
              </a:buClr>
              <a:buFont typeface="+mj-lt"/>
              <a:buAutoNum type="arabicPeriod" startAt="2"/>
              <a:defRPr/>
            </a:pPr>
            <a:r>
              <a:rPr lang="pl-PL" altLang="pl-PL" sz="1600" dirty="0" smtClean="0">
                <a:latin typeface="Calibri" panose="020F0502020204030204" pitchFamily="34" charset="0"/>
                <a:cs typeface="Times New Roman" pitchFamily="18" charset="0"/>
              </a:rPr>
              <a:t>przekazano </a:t>
            </a:r>
            <a:r>
              <a:rPr lang="pl-PL" altLang="pl-PL" sz="1600" dirty="0">
                <a:latin typeface="Calibri" panose="020F0502020204030204" pitchFamily="34" charset="0"/>
                <a:cs typeface="Times New Roman" pitchFamily="18" charset="0"/>
              </a:rPr>
              <a:t>właściwą liczbę formularzy protokołu głosowania w obwodzie – </a:t>
            </a:r>
            <a:r>
              <a:rPr lang="pl-PL" altLang="pl-PL" sz="1600" b="1" i="1" dirty="0">
                <a:solidFill>
                  <a:schemeClr val="accent5"/>
                </a:solidFill>
                <a:latin typeface="Calibri" panose="020F0502020204030204" pitchFamily="34" charset="0"/>
                <a:cs typeface="Times New Roman" pitchFamily="18" charset="0"/>
              </a:rPr>
              <a:t>zabezpieczenie kopiarek!?</a:t>
            </a:r>
            <a:endParaRPr lang="pl-PL" altLang="pl-PL" sz="1600" b="1" dirty="0">
              <a:solidFill>
                <a:schemeClr val="accent5"/>
              </a:solidFill>
              <a:latin typeface="Calibri" panose="020F0502020204030204" pitchFamily="34" charset="0"/>
            </a:endParaRPr>
          </a:p>
          <a:p>
            <a:pPr marL="342900" indent="-342900" algn="just">
              <a:buClr>
                <a:schemeClr val="tx1"/>
              </a:buClr>
              <a:buFont typeface="+mj-lt"/>
              <a:buAutoNum type="arabicPeriod" startAt="2"/>
              <a:defRPr/>
            </a:pPr>
            <a:endParaRPr lang="pl-PL" altLang="pl-PL" sz="1600" dirty="0">
              <a:latin typeface="Calibri" panose="020F0502020204030204" pitchFamily="34" charset="0"/>
              <a:cs typeface="Times New Roman" pitchFamily="18" charset="0"/>
            </a:endParaRPr>
          </a:p>
          <a:p>
            <a:pPr marL="342900" indent="-342900" algn="just">
              <a:buClr>
                <a:schemeClr val="tx1"/>
              </a:buClr>
              <a:buFont typeface="+mj-lt"/>
              <a:buAutoNum type="arabicPeriod" startAt="2"/>
              <a:defRPr/>
            </a:pPr>
            <a:r>
              <a:rPr lang="pl-PL" altLang="pl-PL" sz="1600" dirty="0">
                <a:latin typeface="Calibri" panose="020F0502020204030204" pitchFamily="34" charset="0"/>
                <a:cs typeface="Times New Roman" pitchFamily="18" charset="0"/>
              </a:rPr>
              <a:t>przekazano właściwy, obwodowy spis wyborców </a:t>
            </a:r>
            <a:r>
              <a:rPr lang="pl-PL" altLang="pl-PL" sz="1600" dirty="0">
                <a:solidFill>
                  <a:srgbClr val="FF0000"/>
                </a:solidFill>
                <a:latin typeface="Calibri" panose="020F0502020204030204" pitchFamily="34" charset="0"/>
                <a:cs typeface="Times New Roman" pitchFamily="18" charset="0"/>
              </a:rPr>
              <a:t>oraz listę osób, którym udzielono pełnomocnictwa do głosowania</a:t>
            </a:r>
            <a:endParaRPr lang="pl-PL" altLang="pl-PL" sz="1600" dirty="0">
              <a:latin typeface="Calibri" panose="020F0502020204030204" pitchFamily="34" charset="0"/>
              <a:cs typeface="Times New Roman" pitchFamily="18" charset="0"/>
            </a:endParaRPr>
          </a:p>
          <a:p>
            <a:pPr marL="342900" indent="-342900" algn="just">
              <a:lnSpc>
                <a:spcPct val="150000"/>
              </a:lnSpc>
              <a:buClr>
                <a:schemeClr val="tx1"/>
              </a:buClr>
              <a:buFont typeface="+mj-lt"/>
              <a:buAutoNum type="arabicPeriod" startAt="2"/>
              <a:defRPr/>
            </a:pPr>
            <a:r>
              <a:rPr lang="pl-PL" altLang="pl-PL" sz="1600" dirty="0" smtClean="0">
                <a:latin typeface="Calibri" panose="020F0502020204030204" pitchFamily="34" charset="0"/>
                <a:cs typeface="Times New Roman" pitchFamily="18" charset="0"/>
              </a:rPr>
              <a:t>przygotowane </a:t>
            </a:r>
            <a:r>
              <a:rPr lang="pl-PL" altLang="pl-PL" sz="1600" dirty="0">
                <a:latin typeface="Calibri" panose="020F0502020204030204" pitchFamily="34" charset="0"/>
                <a:cs typeface="Times New Roman" pitchFamily="18" charset="0"/>
              </a:rPr>
              <a:t>zostały potrzebne materiały biurowe (poduszka do stempli, przybory do pisania, papier, sznurek, nawilżacze, taśma klejąca itp</a:t>
            </a:r>
            <a:r>
              <a:rPr lang="pl-PL" altLang="pl-PL" sz="1600" dirty="0" smtClean="0">
                <a:latin typeface="Calibri" panose="020F0502020204030204" pitchFamily="34" charset="0"/>
                <a:cs typeface="Times New Roman" pitchFamily="18" charset="0"/>
              </a:rPr>
              <a:t>.)</a:t>
            </a:r>
          </a:p>
          <a:p>
            <a:pPr marL="342900" indent="-342900" algn="just">
              <a:lnSpc>
                <a:spcPct val="150000"/>
              </a:lnSpc>
              <a:buClr>
                <a:schemeClr val="tx1"/>
              </a:buClr>
              <a:buFont typeface="+mj-lt"/>
              <a:buAutoNum type="arabicPeriod" startAt="2"/>
              <a:defRPr/>
            </a:pPr>
            <a:endParaRPr lang="pl-PL" altLang="pl-PL" sz="1600" i="1" dirty="0" smtClean="0">
              <a:latin typeface="Calibri" panose="020F0502020204030204" pitchFamily="34" charset="0"/>
              <a:cs typeface="Times New Roman" pitchFamily="18" charset="0"/>
            </a:endParaRPr>
          </a:p>
          <a:p>
            <a:pPr lvl="1" algn="just">
              <a:defRPr/>
            </a:pPr>
            <a:r>
              <a:rPr lang="pl-PL" altLang="pl-PL" sz="1400" dirty="0" smtClean="0">
                <a:latin typeface="Calibri" panose="020F0502020204030204" pitchFamily="34" charset="0"/>
                <a:cs typeface="Times New Roman" pitchFamily="18" charset="0"/>
              </a:rPr>
              <a:t>Odbiór dokumentów potwierdza się na piśmie. Protokół odbioru otrzymuje organ przekazujący (wójt), a jego kopię włącza się do dokumentacji komisji.</a:t>
            </a:r>
            <a:endParaRPr lang="pl-PL" altLang="pl-PL" sz="1400" dirty="0">
              <a:latin typeface="Calibri" panose="020F0502020204030204" pitchFamily="34" charset="0"/>
            </a:endParaRP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29</a:t>
            </a:fld>
            <a:endParaRPr lang="en-US" dirty="0"/>
          </a:p>
        </p:txBody>
      </p:sp>
    </p:spTree>
    <p:extLst>
      <p:ext uri="{BB962C8B-B14F-4D97-AF65-F5344CB8AC3E}">
        <p14:creationId xmlns:p14="http://schemas.microsoft.com/office/powerpoint/2010/main" val="153586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a:extLst>
              <a:ext uri="{FF2B5EF4-FFF2-40B4-BE49-F238E27FC236}">
                <a16:creationId xmlns:a16="http://schemas.microsoft.com/office/drawing/2014/main" xmlns="" id="{13244831-D904-44CF-9DC2-08C24FE4101B}"/>
              </a:ext>
            </a:extLst>
          </p:cNvPr>
          <p:cNvSpPr txBox="1">
            <a:spLocks/>
          </p:cNvSpPr>
          <p:nvPr/>
        </p:nvSpPr>
        <p:spPr>
          <a:xfrm>
            <a:off x="-1468075" y="719137"/>
            <a:ext cx="8229600" cy="633413"/>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pl-PL" sz="2000" b="1" dirty="0">
                <a:solidFill>
                  <a:schemeClr val="bg1"/>
                </a:solidFill>
                <a:latin typeface="Arial Black" panose="020B0A04020102020204" pitchFamily="34" charset="0"/>
                <a:cs typeface="Arial" panose="020B0604020202020204" pitchFamily="34" charset="0"/>
              </a:rPr>
              <a:t>NALEŻNOŚCI PIENIĘŻNE</a:t>
            </a:r>
            <a:endParaRPr lang="pl-PL" sz="2000" dirty="0">
              <a:solidFill>
                <a:schemeClr val="bg1"/>
              </a:solidFill>
              <a:latin typeface="Arial Black" panose="020B0A04020102020204" pitchFamily="34" charset="0"/>
            </a:endParaRPr>
          </a:p>
        </p:txBody>
      </p:sp>
      <p:sp>
        <p:nvSpPr>
          <p:cNvPr id="4" name="Prostokąt zaokrąglony 2">
            <a:extLst>
              <a:ext uri="{FF2B5EF4-FFF2-40B4-BE49-F238E27FC236}">
                <a16:creationId xmlns:a16="http://schemas.microsoft.com/office/drawing/2014/main" xmlns="" id="{4075BBCE-1FCA-4A42-B880-09B835177AD7}"/>
              </a:ext>
            </a:extLst>
          </p:cNvPr>
          <p:cNvSpPr/>
          <p:nvPr/>
        </p:nvSpPr>
        <p:spPr>
          <a:xfrm>
            <a:off x="126206" y="1967927"/>
            <a:ext cx="8891588" cy="1731963"/>
          </a:xfrm>
          <a:prstGeom prst="roundRect">
            <a:avLst/>
          </a:prstGeom>
          <a:solidFill>
            <a:schemeClr val="bg1">
              <a:lumMod val="95000"/>
            </a:schemeClr>
          </a:solidFill>
          <a:ln w="38100">
            <a:solidFill>
              <a:srgbClr val="9018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ltLang="pl-PL" b="1" dirty="0">
                <a:solidFill>
                  <a:schemeClr val="tx1"/>
                </a:solidFill>
                <a:latin typeface="Franklin Gothic Book" pitchFamily="34" charset="0"/>
              </a:rPr>
              <a:t>UCHWAŁA PAŃSTWOWEJ KOMISJI WYBORCZEJ</a:t>
            </a:r>
            <a:r>
              <a:rPr lang="pl-PL" altLang="pl-PL" dirty="0">
                <a:solidFill>
                  <a:schemeClr val="tx1"/>
                </a:solidFill>
                <a:latin typeface="Franklin Gothic Book" pitchFamily="34" charset="0"/>
              </a:rPr>
              <a:t> </a:t>
            </a:r>
            <a:br>
              <a:rPr lang="pl-PL" altLang="pl-PL" dirty="0">
                <a:solidFill>
                  <a:schemeClr val="tx1"/>
                </a:solidFill>
                <a:latin typeface="Franklin Gothic Book" pitchFamily="34" charset="0"/>
              </a:rPr>
            </a:br>
            <a:r>
              <a:rPr lang="pl-PL" altLang="pl-PL" dirty="0">
                <a:solidFill>
                  <a:schemeClr val="tx1"/>
                </a:solidFill>
                <a:latin typeface="Franklin Gothic Book" pitchFamily="34" charset="0"/>
              </a:rPr>
              <a:t>z dnia 27 lutego 2019 r. </a:t>
            </a:r>
            <a:br>
              <a:rPr lang="pl-PL" altLang="pl-PL" dirty="0">
                <a:solidFill>
                  <a:schemeClr val="tx1"/>
                </a:solidFill>
                <a:latin typeface="Franklin Gothic Book" pitchFamily="34" charset="0"/>
              </a:rPr>
            </a:br>
            <a:r>
              <a:rPr lang="pl-PL" altLang="pl-PL" b="1" dirty="0">
                <a:solidFill>
                  <a:schemeClr val="tx1"/>
                </a:solidFill>
                <a:latin typeface="Franklin Gothic Book" pitchFamily="34" charset="0"/>
              </a:rPr>
              <a:t>w sprawie </a:t>
            </a:r>
            <a:r>
              <a:rPr lang="pl-PL" b="1" dirty="0">
                <a:solidFill>
                  <a:schemeClr val="tx1"/>
                </a:solidFill>
                <a:latin typeface="Franklin Gothic Book" pitchFamily="34" charset="0"/>
              </a:rPr>
              <a:t>należności pieniężnych przysługujących członkom komisji wyborczych w wyborach do Sejmu Rzeczypospolitej Polskiej i do Senatu Rzeczypospolitej Polskiej, Prezydenta Rzeczypospolitej Polskiej i Parlamentu Europejskiego oraz sposobu dokumentowania dni zwolnienia od pracy</a:t>
            </a:r>
            <a:endParaRPr lang="pl-PL" altLang="pl-PL" b="1" dirty="0">
              <a:solidFill>
                <a:schemeClr val="tx1"/>
              </a:solidFill>
              <a:latin typeface="Franklin Gothic Book" pitchFamily="34" charset="0"/>
            </a:endParaRPr>
          </a:p>
        </p:txBody>
      </p:sp>
      <p:sp>
        <p:nvSpPr>
          <p:cNvPr id="5" name="Prostokąt 3">
            <a:extLst>
              <a:ext uri="{FF2B5EF4-FFF2-40B4-BE49-F238E27FC236}">
                <a16:creationId xmlns:a16="http://schemas.microsoft.com/office/drawing/2014/main" xmlns="" id="{AB303651-D913-43B8-94E0-A11B599BC8D8}"/>
              </a:ext>
            </a:extLst>
          </p:cNvPr>
          <p:cNvSpPr>
            <a:spLocks noChangeArrowheads="1"/>
          </p:cNvSpPr>
          <p:nvPr/>
        </p:nvSpPr>
        <p:spPr bwMode="auto">
          <a:xfrm>
            <a:off x="539750" y="3941365"/>
            <a:ext cx="77454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u="sng" dirty="0">
                <a:solidFill>
                  <a:srgbClr val="9D032A"/>
                </a:solidFill>
                <a:latin typeface="Franklin Gothic Book" panose="020B0503020102020204" pitchFamily="34" charset="0"/>
              </a:rPr>
              <a:t>za czas związany z przeprowadzeniem głosowania oraz ustaleniem wyników głosowania </a:t>
            </a:r>
            <a:r>
              <a:rPr lang="pl-PL" altLang="pl-PL" sz="2000" b="1" u="sng" dirty="0">
                <a:solidFill>
                  <a:srgbClr val="0070C0"/>
                </a:solidFill>
                <a:latin typeface="Franklin Gothic Book" panose="020B0503020102020204" pitchFamily="34" charset="0"/>
              </a:rPr>
              <a:t>(pierwsza i ew. druga tura)</a:t>
            </a:r>
            <a:r>
              <a:rPr lang="pl-PL" altLang="pl-PL" sz="2000" b="1" u="sng" dirty="0">
                <a:solidFill>
                  <a:srgbClr val="9D032A"/>
                </a:solidFill>
                <a:latin typeface="Franklin Gothic Book" panose="020B0503020102020204" pitchFamily="34" charset="0"/>
              </a:rPr>
              <a:t> </a:t>
            </a:r>
            <a:r>
              <a:rPr lang="pl-PL" altLang="pl-PL" sz="2000" b="1" u="sng" dirty="0">
                <a:latin typeface="Franklin Gothic Book" panose="020B0503020102020204" pitchFamily="34" charset="0"/>
              </a:rPr>
              <a:t>członkom komisji obwodowej przysługuje zryczałtowana dieta w wysokości:</a:t>
            </a:r>
          </a:p>
        </p:txBody>
      </p:sp>
      <p:sp>
        <p:nvSpPr>
          <p:cNvPr id="6" name="Prostokąt 4">
            <a:extLst>
              <a:ext uri="{FF2B5EF4-FFF2-40B4-BE49-F238E27FC236}">
                <a16:creationId xmlns:a16="http://schemas.microsoft.com/office/drawing/2014/main" xmlns="" id="{9EAE72BB-B8B2-46F8-ACAC-CD18E1A779D8}"/>
              </a:ext>
            </a:extLst>
          </p:cNvPr>
          <p:cNvSpPr>
            <a:spLocks noChangeArrowheads="1"/>
          </p:cNvSpPr>
          <p:nvPr/>
        </p:nvSpPr>
        <p:spPr bwMode="auto">
          <a:xfrm>
            <a:off x="348929" y="5314588"/>
            <a:ext cx="8856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dirty="0">
                <a:solidFill>
                  <a:srgbClr val="000000"/>
                </a:solidFill>
                <a:latin typeface="Franklin Gothic Book" panose="020B0503020102020204" pitchFamily="34" charset="0"/>
              </a:rPr>
              <a:t>1) dla przewodniczących obwodowych komisji wyborczych - </a:t>
            </a:r>
            <a:r>
              <a:rPr lang="pl-PL" altLang="pl-PL" sz="1800" b="1" dirty="0">
                <a:solidFill>
                  <a:srgbClr val="9D032A"/>
                </a:solidFill>
                <a:latin typeface="Franklin Gothic Book" panose="020B0503020102020204" pitchFamily="34" charset="0"/>
              </a:rPr>
              <a:t>500 zł</a:t>
            </a:r>
            <a:r>
              <a:rPr lang="pl-PL" altLang="pl-PL" sz="1800" b="1" dirty="0">
                <a:solidFill>
                  <a:srgbClr val="000000"/>
                </a:solidFill>
                <a:latin typeface="Franklin Gothic Book" panose="020B0503020102020204" pitchFamily="34" charset="0"/>
              </a:rPr>
              <a:t>; </a:t>
            </a:r>
          </a:p>
          <a:p>
            <a:pPr>
              <a:lnSpc>
                <a:spcPct val="100000"/>
              </a:lnSpc>
              <a:spcBef>
                <a:spcPct val="0"/>
              </a:spcBef>
              <a:buFontTx/>
              <a:buNone/>
            </a:pPr>
            <a:r>
              <a:rPr lang="pl-PL" altLang="pl-PL" sz="1800" b="1" dirty="0">
                <a:solidFill>
                  <a:srgbClr val="000000"/>
                </a:solidFill>
                <a:latin typeface="Franklin Gothic Book" panose="020B0503020102020204" pitchFamily="34" charset="0"/>
              </a:rPr>
              <a:t>2) dla zastępców przewodniczących obwodowych komisji wyborczych – </a:t>
            </a:r>
            <a:r>
              <a:rPr lang="pl-PL" altLang="pl-PL" sz="1800" b="1" dirty="0">
                <a:solidFill>
                  <a:srgbClr val="9D032A"/>
                </a:solidFill>
                <a:latin typeface="Franklin Gothic Book" panose="020B0503020102020204" pitchFamily="34" charset="0"/>
              </a:rPr>
              <a:t>400 zł</a:t>
            </a:r>
            <a:r>
              <a:rPr lang="pl-PL" altLang="pl-PL" sz="1800" b="1" dirty="0">
                <a:latin typeface="Franklin Gothic Book" panose="020B0503020102020204" pitchFamily="34" charset="0"/>
              </a:rPr>
              <a:t>; </a:t>
            </a:r>
          </a:p>
          <a:p>
            <a:pPr>
              <a:lnSpc>
                <a:spcPct val="100000"/>
              </a:lnSpc>
              <a:spcBef>
                <a:spcPct val="0"/>
              </a:spcBef>
              <a:buFontTx/>
              <a:buNone/>
            </a:pPr>
            <a:r>
              <a:rPr lang="pl-PL" altLang="pl-PL" sz="1800" b="1" dirty="0">
                <a:solidFill>
                  <a:srgbClr val="000000"/>
                </a:solidFill>
                <a:latin typeface="Franklin Gothic Book" panose="020B0503020102020204" pitchFamily="34" charset="0"/>
              </a:rPr>
              <a:t>3) dla członków obwodowych komisji wyborczych – </a:t>
            </a:r>
            <a:r>
              <a:rPr lang="pl-PL" altLang="pl-PL" sz="1800" b="1" dirty="0">
                <a:solidFill>
                  <a:srgbClr val="9D032A"/>
                </a:solidFill>
                <a:latin typeface="Franklin Gothic Book" panose="020B0503020102020204" pitchFamily="34" charset="0"/>
              </a:rPr>
              <a:t>350 zł</a:t>
            </a:r>
            <a:r>
              <a:rPr lang="pl-PL" altLang="pl-PL" sz="1800" b="1" dirty="0">
                <a:solidFill>
                  <a:srgbClr val="000000"/>
                </a:solidFill>
                <a:latin typeface="Franklin Gothic Book" panose="020B0503020102020204" pitchFamily="34" charset="0"/>
              </a:rPr>
              <a:t>; </a:t>
            </a:r>
            <a:endParaRPr lang="pl-PL" altLang="pl-PL" sz="1800" b="1" dirty="0">
              <a:latin typeface="Franklin Gothic Book" panose="020B0503020102020204" pitchFamily="34" charset="0"/>
            </a:endParaRPr>
          </a:p>
        </p:txBody>
      </p:sp>
      <p:sp>
        <p:nvSpPr>
          <p:cNvPr id="7" name="Symbol zastępczy numeru slajdu 6">
            <a:extLst>
              <a:ext uri="{FF2B5EF4-FFF2-40B4-BE49-F238E27FC236}">
                <a16:creationId xmlns:a16="http://schemas.microsoft.com/office/drawing/2014/main" xmlns="" id="{9AD4A4EA-2B8B-4A68-AAF9-0B9F3ACDFA86}"/>
              </a:ext>
            </a:extLst>
          </p:cNvPr>
          <p:cNvSpPr>
            <a:spLocks noGrp="1"/>
          </p:cNvSpPr>
          <p:nvPr>
            <p:ph type="sldNum" idx="12"/>
          </p:nvPr>
        </p:nvSpPr>
        <p:spPr/>
        <p:txBody>
          <a:bodyPr/>
          <a:lstStyle/>
          <a:p>
            <a:fld id="{1AD84A18-9CD5-4651-9EFB-5D7BAC229282}" type="slidenum">
              <a:rPr lang="pl-PL" smtClean="0"/>
              <a:t>3</a:t>
            </a:fld>
            <a:endParaRPr lang="pl-PL"/>
          </a:p>
        </p:txBody>
      </p:sp>
      <p:pic>
        <p:nvPicPr>
          <p:cNvPr id="8"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850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ole tekstowe 1"/>
          <p:cNvSpPr txBox="1">
            <a:spLocks noChangeArrowheads="1"/>
          </p:cNvSpPr>
          <p:nvPr/>
        </p:nvSpPr>
        <p:spPr bwMode="auto">
          <a:xfrm>
            <a:off x="1150294" y="781050"/>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OBSŁUGA INFORMATYCZNA</a:t>
            </a:r>
          </a:p>
        </p:txBody>
      </p:sp>
      <p:pic>
        <p:nvPicPr>
          <p:cNvPr id="64515" name="Picture 4" descr="https://encrypted-tbn3.gstatic.com/images?q=tbn:ANd9GcTyjqjD7kj1YksLMlyJB_jKW77l-CAtcaOoDuy9Ln7PvP7rBcag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443" y="3905143"/>
            <a:ext cx="1384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rostokąt 7"/>
          <p:cNvSpPr/>
          <p:nvPr/>
        </p:nvSpPr>
        <p:spPr>
          <a:xfrm>
            <a:off x="619506" y="2304010"/>
            <a:ext cx="6530937" cy="2985433"/>
          </a:xfrm>
          <a:prstGeom prst="rect">
            <a:avLst/>
          </a:prstGeom>
        </p:spPr>
        <p:txBody>
          <a:bodyPr wrap="square">
            <a:spAutoFit/>
          </a:bodyPr>
          <a:lstStyle/>
          <a:p>
            <a:pPr algn="just">
              <a:defRPr/>
            </a:pPr>
            <a:r>
              <a:rPr lang="pl-PL" sz="1800" dirty="0">
                <a:solidFill>
                  <a:srgbClr val="000000"/>
                </a:solidFill>
                <a:latin typeface="Franklin Gothic Book" panose="020B0503020102020204" pitchFamily="34" charset="0"/>
                <a:cs typeface="Arial" panose="020B0604020202020204" pitchFamily="34" charset="0"/>
              </a:rPr>
              <a:t>Przewodniczący komisji najpóźniej w przeddzień głosowania ustala z operatorem informatycznej obsługi komisji miejsce i harmonogram pracy, z uwzględnieniem konieczności: </a:t>
            </a:r>
          </a:p>
          <a:p>
            <a:pPr algn="just">
              <a:defRPr/>
            </a:pPr>
            <a:endParaRPr lang="pl-PL" sz="1100" dirty="0">
              <a:solidFill>
                <a:srgbClr val="000000"/>
              </a:solidFill>
              <a:latin typeface="Franklin Gothic Book" panose="020B0503020102020204" pitchFamily="34" charset="0"/>
              <a:cs typeface="Arial" panose="020B0604020202020204" pitchFamily="34" charset="0"/>
            </a:endParaRPr>
          </a:p>
          <a:p>
            <a:pPr marL="285750" indent="-285750" algn="just">
              <a:buFont typeface="Arial" panose="020B0604020202020204" pitchFamily="34" charset="0"/>
              <a:buChar char="•"/>
              <a:defRPr/>
            </a:pPr>
            <a:r>
              <a:rPr lang="pl-PL" sz="1800" dirty="0">
                <a:solidFill>
                  <a:srgbClr val="000000"/>
                </a:solidFill>
                <a:latin typeface="Franklin Gothic Book" panose="020B0503020102020204" pitchFamily="34" charset="0"/>
                <a:cs typeface="Arial" panose="020B0604020202020204" pitchFamily="34" charset="0"/>
              </a:rPr>
              <a:t>przekazania w trakcie głosowania (frekwencji);</a:t>
            </a:r>
          </a:p>
          <a:p>
            <a:pPr marL="342900" indent="-342900" algn="just">
              <a:buFont typeface="Arial" panose="020B0604020202020204" pitchFamily="34" charset="0"/>
              <a:buChar char="•"/>
              <a:defRPr/>
            </a:pPr>
            <a:endParaRPr lang="pl-PL" sz="1100" dirty="0">
              <a:solidFill>
                <a:srgbClr val="000000"/>
              </a:solidFill>
              <a:latin typeface="Franklin Gothic Book" panose="020B0503020102020204" pitchFamily="34" charset="0"/>
              <a:cs typeface="Arial" panose="020B0604020202020204" pitchFamily="34" charset="0"/>
            </a:endParaRPr>
          </a:p>
          <a:p>
            <a:pPr marL="285750" indent="-285750" algn="just">
              <a:buFont typeface="Arial" panose="020B0604020202020204" pitchFamily="34" charset="0"/>
              <a:buChar char="•"/>
              <a:defRPr/>
            </a:pPr>
            <a:r>
              <a:rPr lang="pl-PL" sz="1800" dirty="0">
                <a:solidFill>
                  <a:srgbClr val="000000"/>
                </a:solidFill>
                <a:latin typeface="Franklin Gothic Book" panose="020B0503020102020204" pitchFamily="34" charset="0"/>
                <a:cs typeface="Arial" panose="020B0604020202020204" pitchFamily="34" charset="0"/>
              </a:rPr>
              <a:t>wprowadzenia do systemu danych z projektów protokołów</a:t>
            </a:r>
          </a:p>
          <a:p>
            <a:pPr marL="228600" indent="-228600" algn="just">
              <a:buFont typeface="Arial" panose="020B0604020202020204" pitchFamily="34" charset="0"/>
              <a:buChar char="•"/>
              <a:defRPr/>
            </a:pPr>
            <a:endParaRPr lang="pl-PL" sz="1100" dirty="0">
              <a:solidFill>
                <a:srgbClr val="000000"/>
              </a:solidFill>
              <a:latin typeface="Franklin Gothic Book" panose="020B0503020102020204" pitchFamily="34" charset="0"/>
              <a:cs typeface="Arial" panose="020B0604020202020204" pitchFamily="34" charset="0"/>
            </a:endParaRPr>
          </a:p>
          <a:p>
            <a:pPr marL="171450" indent="-171450">
              <a:buFont typeface="Arial" panose="020B0604020202020204" pitchFamily="34" charset="0"/>
              <a:buChar char="•"/>
              <a:defRPr/>
            </a:pPr>
            <a:endParaRPr lang="pl-PL" sz="1100" dirty="0">
              <a:solidFill>
                <a:srgbClr val="000000"/>
              </a:solidFill>
              <a:latin typeface="Franklin Gothic Book" panose="020B0503020102020204" pitchFamily="34" charset="0"/>
              <a:cs typeface="Arial" panose="020B0604020202020204" pitchFamily="34" charset="0"/>
            </a:endParaRPr>
          </a:p>
          <a:p>
            <a:pPr marL="285750" indent="-285750">
              <a:buFont typeface="Arial" panose="020B0604020202020204" pitchFamily="34" charset="0"/>
              <a:buChar char="•"/>
              <a:defRPr/>
            </a:pPr>
            <a:r>
              <a:rPr lang="pl-PL" sz="1800" dirty="0">
                <a:solidFill>
                  <a:srgbClr val="000000"/>
                </a:solidFill>
                <a:latin typeface="Franklin Gothic Book" panose="020B0503020102020204" pitchFamily="34" charset="0"/>
                <a:cs typeface="Arial" panose="020B0604020202020204" pitchFamily="34" charset="0"/>
              </a:rPr>
              <a:t>transmisji danych z protokołu podpisanego przez członków komisji do systemu informatycznego Wsparcie Organów Wyborczych (WOW). </a:t>
            </a:r>
          </a:p>
        </p:txBody>
      </p:sp>
      <p:pic>
        <p:nvPicPr>
          <p:cNvPr id="6"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t>30</a:t>
            </a:fld>
            <a:endParaRPr lang="pl-PL"/>
          </a:p>
        </p:txBody>
      </p:sp>
    </p:spTree>
    <p:extLst>
      <p:ext uri="{BB962C8B-B14F-4D97-AF65-F5344CB8AC3E}">
        <p14:creationId xmlns:p14="http://schemas.microsoft.com/office/powerpoint/2010/main" val="2255184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ole tekstowe 1"/>
          <p:cNvSpPr txBox="1">
            <a:spLocks noChangeArrowheads="1"/>
          </p:cNvSpPr>
          <p:nvPr/>
        </p:nvSpPr>
        <p:spPr bwMode="auto">
          <a:xfrm>
            <a:off x="488179" y="2233722"/>
            <a:ext cx="695058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4800" b="1" dirty="0">
                <a:solidFill>
                  <a:schemeClr val="bg1"/>
                </a:solidFill>
                <a:latin typeface="Arial Black" panose="020B0A04020102020204" pitchFamily="34" charset="0"/>
              </a:rPr>
              <a:t>GŁOSOWANIE</a:t>
            </a:r>
            <a:endParaRPr lang="pl-PL" altLang="pl-PL" sz="4000" b="1" dirty="0">
              <a:solidFill>
                <a:schemeClr val="bg1"/>
              </a:solidFill>
              <a:latin typeface="Arial Black" panose="020B0A04020102020204" pitchFamily="34" charset="0"/>
            </a:endParaRPr>
          </a:p>
          <a:p>
            <a:pPr>
              <a:lnSpc>
                <a:spcPct val="100000"/>
              </a:lnSpc>
              <a:spcBef>
                <a:spcPct val="0"/>
              </a:spcBef>
              <a:buFontTx/>
              <a:buNone/>
            </a:pPr>
            <a:endParaRPr lang="pl-PL" altLang="pl-PL" sz="2400" b="1" dirty="0">
              <a:solidFill>
                <a:schemeClr val="bg1"/>
              </a:solidFill>
              <a:latin typeface="Arial Black" panose="020B0A04020102020204" pitchFamily="34" charset="0"/>
            </a:endParaRPr>
          </a:p>
          <a:p>
            <a:pPr>
              <a:lnSpc>
                <a:spcPct val="100000"/>
              </a:lnSpc>
              <a:spcBef>
                <a:spcPct val="0"/>
              </a:spcBef>
              <a:buFontTx/>
              <a:buNone/>
            </a:pPr>
            <a:r>
              <a:rPr lang="pl-PL" altLang="pl-PL" sz="4000" b="1" dirty="0">
                <a:solidFill>
                  <a:schemeClr val="bg1"/>
                </a:solidFill>
                <a:latin typeface="Arial Black" panose="020B0A04020102020204" pitchFamily="34" charset="0"/>
              </a:rPr>
              <a:t>28 czerwca 2020 roku</a:t>
            </a:r>
          </a:p>
        </p:txBody>
      </p:sp>
      <p:pic>
        <p:nvPicPr>
          <p:cNvPr id="65539"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5642" y="3566725"/>
            <a:ext cx="2298357" cy="301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t>31</a:t>
            </a:fld>
            <a:endParaRPr lang="pl-PL"/>
          </a:p>
        </p:txBody>
      </p:sp>
    </p:spTree>
    <p:extLst>
      <p:ext uri="{BB962C8B-B14F-4D97-AF65-F5344CB8AC3E}">
        <p14:creationId xmlns:p14="http://schemas.microsoft.com/office/powerpoint/2010/main" val="1027814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ole tekstowe 2"/>
          <p:cNvSpPr txBox="1">
            <a:spLocks noChangeArrowheads="1"/>
          </p:cNvSpPr>
          <p:nvPr/>
        </p:nvSpPr>
        <p:spPr bwMode="auto">
          <a:xfrm>
            <a:off x="611188" y="740461"/>
            <a:ext cx="8424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ZADANIA KOMISJI W DNIU GŁOSOWANIA</a:t>
            </a:r>
          </a:p>
          <a:p>
            <a:pPr>
              <a:lnSpc>
                <a:spcPct val="100000"/>
              </a:lnSpc>
              <a:spcBef>
                <a:spcPct val="0"/>
              </a:spcBef>
              <a:buFontTx/>
              <a:buNone/>
            </a:pPr>
            <a:r>
              <a:rPr lang="pl-PL" altLang="pl-PL" sz="1800" dirty="0">
                <a:solidFill>
                  <a:schemeClr val="bg1"/>
                </a:solidFill>
                <a:latin typeface="Arial Black" panose="020B0A04020102020204" pitchFamily="34" charset="0"/>
              </a:rPr>
              <a:t>                    (przed otwarciem lokalu)</a:t>
            </a:r>
          </a:p>
        </p:txBody>
      </p:sp>
      <p:sp>
        <p:nvSpPr>
          <p:cNvPr id="55299" name="Prostokąt 1"/>
          <p:cNvSpPr>
            <a:spLocks noChangeArrowheads="1"/>
          </p:cNvSpPr>
          <p:nvPr/>
        </p:nvSpPr>
        <p:spPr bwMode="auto">
          <a:xfrm>
            <a:off x="446431" y="2197186"/>
            <a:ext cx="820896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endParaRPr lang="pl-PL" altLang="pl-PL" sz="2000" b="1" dirty="0">
              <a:solidFill>
                <a:srgbClr val="000000"/>
              </a:solidFill>
              <a:latin typeface="Arial" panose="020B0604020202020204" pitchFamily="34" charset="0"/>
              <a:cs typeface="Arial" panose="020B0604020202020204" pitchFamily="34" charset="0"/>
            </a:endParaRPr>
          </a:p>
          <a:p>
            <a:pPr marL="342900" indent="-342900" algn="just">
              <a:lnSpc>
                <a:spcPct val="100000"/>
              </a:lnSpc>
              <a:spcBef>
                <a:spcPct val="0"/>
              </a:spcBef>
              <a:defRPr/>
            </a:pPr>
            <a:r>
              <a:rPr lang="pl-PL" altLang="pl-PL" sz="2000" b="1" dirty="0">
                <a:solidFill>
                  <a:srgbClr val="000000"/>
                </a:solidFill>
                <a:latin typeface="Arial" panose="020B0604020202020204" pitchFamily="34" charset="0"/>
                <a:cs typeface="Arial" panose="020B0604020202020204" pitchFamily="34" charset="0"/>
              </a:rPr>
              <a:t>w dniu wyborów, wszystkie czynności komisja wykonuje w możliwie pełnym składzie, </a:t>
            </a:r>
          </a:p>
          <a:p>
            <a:pPr algn="just">
              <a:lnSpc>
                <a:spcPct val="100000"/>
              </a:lnSpc>
              <a:spcBef>
                <a:spcPct val="0"/>
              </a:spcBef>
              <a:buNone/>
              <a:defRPr/>
            </a:pPr>
            <a:endParaRPr lang="pl-PL" altLang="pl-PL" sz="2000" b="1" dirty="0">
              <a:solidFill>
                <a:srgbClr val="000000"/>
              </a:solidFill>
              <a:latin typeface="Arial" panose="020B0604020202020204" pitchFamily="34" charset="0"/>
              <a:cs typeface="Arial" panose="020B0604020202020204" pitchFamily="34" charset="0"/>
            </a:endParaRPr>
          </a:p>
          <a:p>
            <a:pPr marL="342900" indent="-342900" algn="just">
              <a:lnSpc>
                <a:spcPct val="100000"/>
              </a:lnSpc>
              <a:spcBef>
                <a:spcPct val="0"/>
              </a:spcBef>
              <a:defRPr/>
            </a:pPr>
            <a:r>
              <a:rPr lang="pl-PL" altLang="pl-PL" sz="2000" b="1" dirty="0">
                <a:solidFill>
                  <a:srgbClr val="000000"/>
                </a:solidFill>
                <a:latin typeface="Arial" panose="020B0604020202020204" pitchFamily="34" charset="0"/>
                <a:cs typeface="Arial" panose="020B0604020202020204" pitchFamily="34" charset="0"/>
              </a:rPr>
              <a:t>w lokalu musi być równocześnie obecnych </a:t>
            </a:r>
            <a:r>
              <a:rPr lang="pl-PL" altLang="pl-PL" sz="2000" b="1" dirty="0">
                <a:solidFill>
                  <a:srgbClr val="FF0000"/>
                </a:solidFill>
                <a:latin typeface="Arial" panose="020B0604020202020204" pitchFamily="34" charset="0"/>
                <a:cs typeface="Arial" panose="020B0604020202020204" pitchFamily="34" charset="0"/>
              </a:rPr>
              <a:t>co najmniej 3 członków</a:t>
            </a:r>
            <a:r>
              <a:rPr lang="pl-PL" altLang="pl-PL" sz="2000" b="1" dirty="0">
                <a:solidFill>
                  <a:srgbClr val="000000"/>
                </a:solidFill>
                <a:latin typeface="Arial" panose="020B0604020202020204" pitchFamily="34" charset="0"/>
                <a:cs typeface="Arial" panose="020B0604020202020204" pitchFamily="34" charset="0"/>
              </a:rPr>
              <a:t> komisji, w tym przewodniczący komisji lub jego zastępca</a:t>
            </a:r>
          </a:p>
          <a:p>
            <a:pPr algn="just">
              <a:lnSpc>
                <a:spcPct val="100000"/>
              </a:lnSpc>
              <a:spcBef>
                <a:spcPct val="0"/>
              </a:spcBef>
              <a:buNone/>
              <a:defRPr/>
            </a:pPr>
            <a:endParaRPr lang="pl-PL" altLang="pl-PL" sz="2000" b="1" dirty="0">
              <a:solidFill>
                <a:srgbClr val="000000"/>
              </a:solidFill>
              <a:latin typeface="Arial" panose="020B0604020202020204" pitchFamily="34" charset="0"/>
              <a:cs typeface="Arial" panose="020B0604020202020204" pitchFamily="34" charset="0"/>
            </a:endParaRPr>
          </a:p>
          <a:p>
            <a:pPr marL="342900" indent="-342900" algn="just">
              <a:lnSpc>
                <a:spcPct val="100000"/>
              </a:lnSpc>
              <a:spcBef>
                <a:spcPct val="0"/>
              </a:spcBef>
              <a:defRPr/>
            </a:pPr>
            <a:r>
              <a:rPr lang="pl-PL" altLang="pl-PL" sz="2000" b="1" dirty="0">
                <a:solidFill>
                  <a:srgbClr val="000000"/>
                </a:solidFill>
                <a:latin typeface="Arial" panose="020B0604020202020204" pitchFamily="34" charset="0"/>
                <a:cs typeface="Arial" panose="020B0604020202020204" pitchFamily="34" charset="0"/>
              </a:rPr>
              <a:t>gdy komisję </a:t>
            </a:r>
            <a:r>
              <a:rPr lang="pl-PL" altLang="pl-PL" sz="2000" b="1" dirty="0">
                <a:solidFill>
                  <a:srgbClr val="0070C0"/>
                </a:solidFill>
                <a:latin typeface="Arial" panose="020B0604020202020204" pitchFamily="34" charset="0"/>
                <a:cs typeface="Arial" panose="020B0604020202020204" pitchFamily="34" charset="0"/>
              </a:rPr>
              <a:t>powołano w składzie 3 osób </a:t>
            </a:r>
            <a:r>
              <a:rPr lang="pl-PL" altLang="pl-PL" sz="2000" b="1" dirty="0">
                <a:solidFill>
                  <a:srgbClr val="000000"/>
                </a:solidFill>
                <a:latin typeface="Arial" panose="020B0604020202020204" pitchFamily="34" charset="0"/>
                <a:cs typeface="Arial" panose="020B0604020202020204" pitchFamily="34" charset="0"/>
              </a:rPr>
              <a:t>– obecnych musi być </a:t>
            </a:r>
            <a:r>
              <a:rPr lang="pl-PL" altLang="pl-PL" sz="2000" b="1" dirty="0">
                <a:solidFill>
                  <a:srgbClr val="FF0000"/>
                </a:solidFill>
                <a:latin typeface="Arial" panose="020B0604020202020204" pitchFamily="34" charset="0"/>
                <a:cs typeface="Arial" panose="020B0604020202020204" pitchFamily="34" charset="0"/>
              </a:rPr>
              <a:t>co najmniej 2 członków</a:t>
            </a:r>
            <a:r>
              <a:rPr lang="pl-PL" altLang="pl-PL" sz="2000" b="1" dirty="0">
                <a:solidFill>
                  <a:srgbClr val="000000"/>
                </a:solidFill>
                <a:latin typeface="Arial" panose="020B0604020202020204" pitchFamily="34" charset="0"/>
                <a:cs typeface="Arial" panose="020B0604020202020204" pitchFamily="34" charset="0"/>
              </a:rPr>
              <a:t>, w tym przewodniczący komisji lub jego zastępca.</a:t>
            </a:r>
          </a:p>
          <a:p>
            <a:pPr algn="just">
              <a:lnSpc>
                <a:spcPct val="100000"/>
              </a:lnSpc>
              <a:spcBef>
                <a:spcPct val="0"/>
              </a:spcBef>
              <a:buFont typeface="Arial" panose="020B0604020202020204" pitchFamily="34" charset="0"/>
              <a:buNone/>
              <a:defRPr/>
            </a:pPr>
            <a:endParaRPr lang="pl-PL" altLang="pl-PL" sz="2000" b="1" dirty="0">
              <a:solidFill>
                <a:srgbClr val="000000"/>
              </a:solidFill>
              <a:latin typeface="Arial" panose="020B0604020202020204" pitchFamily="34" charset="0"/>
              <a:cs typeface="Arial" panose="020B0604020202020204" pitchFamily="34" charset="0"/>
            </a:endParaRPr>
          </a:p>
          <a:p>
            <a:pPr algn="just">
              <a:lnSpc>
                <a:spcPct val="100000"/>
              </a:lnSpc>
              <a:spcBef>
                <a:spcPct val="0"/>
              </a:spcBef>
              <a:buFont typeface="Arial" panose="020B0604020202020204" pitchFamily="34" charset="0"/>
              <a:buNone/>
              <a:defRPr/>
            </a:pPr>
            <a:r>
              <a:rPr lang="pl-PL" altLang="pl-PL" sz="2000" b="1" dirty="0">
                <a:solidFill>
                  <a:srgbClr val="000000"/>
                </a:solidFill>
                <a:latin typeface="Arial" panose="020B0604020202020204" pitchFamily="34" charset="0"/>
                <a:cs typeface="Arial" panose="020B0604020202020204" pitchFamily="34" charset="0"/>
              </a:rPr>
              <a:t>                                    </a:t>
            </a:r>
            <a:endParaRPr lang="pl-PL" altLang="pl-PL" sz="2000" b="1" dirty="0">
              <a:latin typeface="Arial" panose="020B0604020202020204" pitchFamily="34" charset="0"/>
            </a:endParaRPr>
          </a:p>
          <a:p>
            <a:pPr algn="just">
              <a:lnSpc>
                <a:spcPct val="100000"/>
              </a:lnSpc>
              <a:spcBef>
                <a:spcPct val="0"/>
              </a:spcBef>
              <a:buFontTx/>
              <a:buNone/>
              <a:defRPr/>
            </a:pPr>
            <a:endParaRPr lang="pl-PL" altLang="pl-PL" sz="2000" b="1" dirty="0">
              <a:solidFill>
                <a:srgbClr val="000000"/>
              </a:solidFill>
              <a:latin typeface="Arial" panose="020B0604020202020204" pitchFamily="34" charset="0"/>
              <a:cs typeface="Arial" panose="020B0604020202020204" pitchFamily="34" charset="0"/>
            </a:endParaRPr>
          </a:p>
        </p:txBody>
      </p:sp>
      <p:pic>
        <p:nvPicPr>
          <p:cNvPr id="5"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t>32</a:t>
            </a:fld>
            <a:endParaRPr lang="pl-PL"/>
          </a:p>
        </p:txBody>
      </p:sp>
    </p:spTree>
    <p:extLst>
      <p:ext uri="{BB962C8B-B14F-4D97-AF65-F5344CB8AC3E}">
        <p14:creationId xmlns:p14="http://schemas.microsoft.com/office/powerpoint/2010/main" val="2324414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ole tekstowe 2"/>
          <p:cNvSpPr txBox="1">
            <a:spLocks noChangeArrowheads="1"/>
          </p:cNvSpPr>
          <p:nvPr/>
        </p:nvSpPr>
        <p:spPr bwMode="auto">
          <a:xfrm>
            <a:off x="1600329" y="735012"/>
            <a:ext cx="84248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rPr>
              <a:t>ZADANIA KOMISJI W DNIU GŁOSOWANIA</a:t>
            </a:r>
          </a:p>
          <a:p>
            <a:pPr>
              <a:lnSpc>
                <a:spcPct val="100000"/>
              </a:lnSpc>
              <a:spcBef>
                <a:spcPct val="0"/>
              </a:spcBef>
              <a:buFontTx/>
              <a:buNone/>
            </a:pPr>
            <a:r>
              <a:rPr lang="pl-PL" altLang="pl-PL" sz="1800">
                <a:solidFill>
                  <a:srgbClr val="9D032A"/>
                </a:solidFill>
                <a:latin typeface="Arial Black" panose="020B0A04020102020204" pitchFamily="34" charset="0"/>
              </a:rPr>
              <a:t>                    (przed otwarciem lokalu)</a:t>
            </a:r>
          </a:p>
        </p:txBody>
      </p:sp>
      <p:sp>
        <p:nvSpPr>
          <p:cNvPr id="5" name="Rectangle 7"/>
          <p:cNvSpPr txBox="1">
            <a:spLocks noChangeArrowheads="1"/>
          </p:cNvSpPr>
          <p:nvPr/>
        </p:nvSpPr>
        <p:spPr>
          <a:xfrm>
            <a:off x="212340" y="1668247"/>
            <a:ext cx="8785225" cy="51320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defRPr/>
            </a:pPr>
            <a:r>
              <a:rPr lang="pl-PL" sz="2000" b="1" dirty="0">
                <a:latin typeface="Arial" panose="020B0604020202020204" pitchFamily="34" charset="0"/>
                <a:cs typeface="Arial" panose="020B0604020202020204" pitchFamily="34" charset="0"/>
              </a:rPr>
              <a:t>    </a:t>
            </a:r>
            <a:r>
              <a:rPr lang="pl-PL" sz="2000" b="1" u="sng" dirty="0">
                <a:latin typeface="Arial" panose="020B0604020202020204" pitchFamily="34" charset="0"/>
                <a:cs typeface="Arial" panose="020B0604020202020204" pitchFamily="34" charset="0"/>
              </a:rPr>
              <a:t> </a:t>
            </a:r>
            <a:r>
              <a:rPr lang="pl-PL" sz="2000" b="1" u="sng" dirty="0">
                <a:solidFill>
                  <a:srgbClr val="0070C0"/>
                </a:solidFill>
                <a:latin typeface="Franklin Gothic Medium" panose="020B0603020102020204" pitchFamily="34" charset="0"/>
                <a:cs typeface="Arial" panose="020B0604020202020204" pitchFamily="34" charset="0"/>
              </a:rPr>
              <a:t>godzina</a:t>
            </a:r>
            <a:r>
              <a:rPr lang="pl-PL" sz="2000" b="1" u="sng" dirty="0">
                <a:latin typeface="Franklin Gothic Medium" panose="020B0603020102020204" pitchFamily="34" charset="0"/>
                <a:cs typeface="Arial" panose="020B0604020202020204" pitchFamily="34" charset="0"/>
              </a:rPr>
              <a:t> </a:t>
            </a:r>
            <a:r>
              <a:rPr lang="pl-PL" sz="2000" b="1" u="sng" dirty="0">
                <a:solidFill>
                  <a:srgbClr val="0070C0"/>
                </a:solidFill>
                <a:latin typeface="Franklin Gothic Medium" panose="020B0603020102020204" pitchFamily="34" charset="0"/>
                <a:cs typeface="Arial" panose="020B0604020202020204" pitchFamily="34" charset="0"/>
              </a:rPr>
              <a:t>6.00</a:t>
            </a:r>
            <a:r>
              <a:rPr lang="pl-PL" sz="2000" b="1" u="sng" dirty="0">
                <a:solidFill>
                  <a:srgbClr val="FF0000"/>
                </a:solidFill>
                <a:latin typeface="Franklin Gothic Medium" panose="020B0603020102020204" pitchFamily="34" charset="0"/>
                <a:cs typeface="Arial" panose="020B0604020202020204" pitchFamily="34" charset="0"/>
              </a:rPr>
              <a:t> </a:t>
            </a:r>
            <a:r>
              <a:rPr lang="pl-PL" sz="2000" b="1" dirty="0">
                <a:solidFill>
                  <a:srgbClr val="FF0000"/>
                </a:solidFill>
                <a:latin typeface="Franklin Gothic Medium" panose="020B0603020102020204" pitchFamily="34" charset="0"/>
                <a:cs typeface="Arial" panose="020B0604020202020204" pitchFamily="34" charset="0"/>
              </a:rPr>
              <a:t>- nie później </a:t>
            </a:r>
            <a:r>
              <a:rPr lang="pl-PL" sz="2000" b="1" dirty="0">
                <a:latin typeface="Franklin Gothic Medium" panose="020B0603020102020204" pitchFamily="34" charset="0"/>
                <a:cs typeface="Arial" panose="020B0604020202020204" pitchFamily="34" charset="0"/>
              </a:rPr>
              <a:t>– nie mniej niż trzy osoby</a:t>
            </a:r>
          </a:p>
          <a:p>
            <a:pPr>
              <a:lnSpc>
                <a:spcPct val="90000"/>
              </a:lnSpc>
              <a:defRPr/>
            </a:pPr>
            <a:endParaRPr lang="pl-PL" sz="1800" dirty="0">
              <a:latin typeface="Franklin Gothic Medium" panose="020B0603020102020204" pitchFamily="34" charset="0"/>
              <a:cs typeface="Arial" panose="020B0604020202020204" pitchFamily="34" charset="0"/>
            </a:endParaRPr>
          </a:p>
          <a:p>
            <a:pPr>
              <a:defRPr/>
            </a:pPr>
            <a:r>
              <a:rPr lang="pl-PL" sz="1800" dirty="0">
                <a:latin typeface="Franklin Gothic Medium" panose="020B0603020102020204" pitchFamily="34" charset="0"/>
                <a:cs typeface="Arial" panose="020B0604020202020204" pitchFamily="34" charset="0"/>
              </a:rPr>
              <a:t>ponownie sprawdza dostarczone dokumenty oraz swoją pieczęć</a:t>
            </a:r>
          </a:p>
          <a:p>
            <a:pPr marL="0" indent="0">
              <a:buNone/>
              <a:defRPr/>
            </a:pPr>
            <a:endParaRPr lang="pl-PL" sz="1800" dirty="0">
              <a:latin typeface="Franklin Gothic Medium" panose="020B0603020102020204" pitchFamily="34" charset="0"/>
              <a:cs typeface="Arial" panose="020B0604020202020204" pitchFamily="34" charset="0"/>
            </a:endParaRPr>
          </a:p>
          <a:p>
            <a:pPr>
              <a:defRPr/>
            </a:pPr>
            <a:r>
              <a:rPr lang="pl-PL" sz="1800" b="1" u="sng" dirty="0">
                <a:solidFill>
                  <a:srgbClr val="FF0000"/>
                </a:solidFill>
                <a:latin typeface="Franklin Gothic Medium" panose="020B0603020102020204" pitchFamily="34" charset="0"/>
                <a:cs typeface="Arial" panose="020B0604020202020204" pitchFamily="34" charset="0"/>
              </a:rPr>
              <a:t>PONOWNIE PRZELICZA KARTY ! </a:t>
            </a:r>
            <a:r>
              <a:rPr lang="pl-PL" sz="1800" b="1" dirty="0">
                <a:latin typeface="Franklin Gothic Medium" panose="020B0603020102020204" pitchFamily="34" charset="0"/>
                <a:cs typeface="Arial" panose="020B0604020202020204" pitchFamily="34" charset="0"/>
              </a:rPr>
              <a:t> -  </a:t>
            </a:r>
            <a:r>
              <a:rPr lang="pl-PL" sz="1800" b="1" dirty="0">
                <a:solidFill>
                  <a:schemeClr val="accent5"/>
                </a:solidFill>
                <a:latin typeface="Franklin Gothic Medium" panose="020B0603020102020204" pitchFamily="34" charset="0"/>
                <a:cs typeface="Arial" panose="020B0604020202020204" pitchFamily="34" charset="0"/>
              </a:rPr>
              <a:t>liczbę wpisuje w pkt. 1 protokołu głosowania </a:t>
            </a:r>
            <a:endParaRPr lang="pl-PL" sz="1800" b="1" dirty="0">
              <a:latin typeface="Franklin Gothic Medium" panose="020B0603020102020204" pitchFamily="34" charset="0"/>
              <a:cs typeface="Arial" panose="020B0604020202020204" pitchFamily="34" charset="0"/>
            </a:endParaRPr>
          </a:p>
          <a:p>
            <a:pPr marL="0" indent="0">
              <a:buNone/>
              <a:defRPr/>
            </a:pPr>
            <a:endParaRPr lang="pl-PL" sz="1800" b="1" dirty="0">
              <a:solidFill>
                <a:srgbClr val="3333FF"/>
              </a:solidFill>
              <a:latin typeface="Franklin Gothic Medium" panose="020B0603020102020204" pitchFamily="34" charset="0"/>
              <a:cs typeface="Arial" panose="020B0604020202020204" pitchFamily="34" charset="0"/>
            </a:endParaRPr>
          </a:p>
          <a:p>
            <a:pPr>
              <a:defRPr/>
            </a:pPr>
            <a:r>
              <a:rPr lang="pl-PL" sz="1800" dirty="0">
                <a:latin typeface="Franklin Gothic Medium" panose="020B0603020102020204" pitchFamily="34" charset="0"/>
                <a:cs typeface="Arial" panose="020B0604020202020204" pitchFamily="34" charset="0"/>
              </a:rPr>
              <a:t>ostemplowuje karty do głosowania  przed godz. 7.00</a:t>
            </a:r>
          </a:p>
          <a:p>
            <a:pPr marL="0" indent="0">
              <a:buNone/>
              <a:defRPr/>
            </a:pPr>
            <a:endParaRPr lang="pl-PL" sz="1800" dirty="0">
              <a:latin typeface="Franklin Gothic Medium" panose="020B0603020102020204" pitchFamily="34" charset="0"/>
              <a:cs typeface="Arial" panose="020B0604020202020204" pitchFamily="34" charset="0"/>
            </a:endParaRPr>
          </a:p>
          <a:p>
            <a:pPr>
              <a:defRPr/>
            </a:pPr>
            <a:r>
              <a:rPr lang="pl-PL" altLang="pl-PL" sz="1800" b="1" dirty="0">
                <a:solidFill>
                  <a:srgbClr val="FF3300"/>
                </a:solidFill>
                <a:latin typeface="Calibri" panose="020F0502020204030204" pitchFamily="34" charset="0"/>
                <a:cs typeface="Times New Roman" pitchFamily="18" charset="0"/>
              </a:rPr>
              <a:t>nakazuje się ostemplowanie wszystkich kart do głosowania</a:t>
            </a:r>
            <a:r>
              <a:rPr lang="pl-PL" altLang="pl-PL" sz="1800" dirty="0">
                <a:solidFill>
                  <a:srgbClr val="FF3300"/>
                </a:solidFill>
                <a:latin typeface="Calibri" panose="020F0502020204030204" pitchFamily="34" charset="0"/>
                <a:cs typeface="Times New Roman" pitchFamily="18" charset="0"/>
              </a:rPr>
              <a:t> </a:t>
            </a:r>
            <a:r>
              <a:rPr lang="pl-PL" altLang="pl-PL" sz="1800" b="1" dirty="0">
                <a:latin typeface="Calibri" panose="020F0502020204030204" pitchFamily="34" charset="0"/>
                <a:cs typeface="Times New Roman" pitchFamily="18" charset="0"/>
              </a:rPr>
              <a:t>przed godziną 7.00; </a:t>
            </a:r>
          </a:p>
          <a:p>
            <a:pPr marL="400050" lvl="1" indent="0">
              <a:buNone/>
              <a:defRPr/>
            </a:pPr>
            <a:r>
              <a:rPr lang="pl-PL" altLang="pl-PL" sz="1400" dirty="0">
                <a:solidFill>
                  <a:srgbClr val="0070C0"/>
                </a:solidFill>
                <a:latin typeface="Calibri" panose="020F0502020204030204" pitchFamily="34" charset="0"/>
                <a:cs typeface="Times New Roman" pitchFamily="18" charset="0"/>
              </a:rPr>
              <a:t>w razie niemożności wykonania tej czynności przed rozpoczęciem głosowania należy ostemplować karty bezpośrednio po otwarciu lokalu wyborczego </a:t>
            </a:r>
            <a:r>
              <a:rPr lang="pl-PL" altLang="pl-PL" sz="1400" b="1" dirty="0">
                <a:solidFill>
                  <a:srgbClr val="0070C0"/>
                </a:solidFill>
                <a:latin typeface="Calibri" panose="020F0502020204030204" pitchFamily="34" charset="0"/>
                <a:cs typeface="Times New Roman" pitchFamily="18" charset="0"/>
              </a:rPr>
              <a:t>- w pomieszczeniu, w którym odbywa się </a:t>
            </a:r>
            <a:r>
              <a:rPr lang="pl-PL" altLang="pl-PL" sz="1400" b="1" dirty="0" smtClean="0">
                <a:solidFill>
                  <a:srgbClr val="0070C0"/>
                </a:solidFill>
                <a:latin typeface="Calibri" panose="020F0502020204030204" pitchFamily="34" charset="0"/>
                <a:cs typeface="Times New Roman" pitchFamily="18" charset="0"/>
              </a:rPr>
              <a:t>głosowanie</a:t>
            </a:r>
            <a:endParaRPr lang="pl-PL" sz="1800" dirty="0">
              <a:latin typeface="Franklin Gothic Medium" panose="020B0603020102020204" pitchFamily="34" charset="0"/>
              <a:cs typeface="Arial" panose="020B0604020202020204" pitchFamily="34" charset="0"/>
            </a:endParaRPr>
          </a:p>
          <a:p>
            <a:pPr>
              <a:defRPr/>
            </a:pPr>
            <a:r>
              <a:rPr lang="pl-PL" sz="1800" dirty="0">
                <a:latin typeface="Franklin Gothic Medium" panose="020B0603020102020204" pitchFamily="34" charset="0"/>
                <a:cs typeface="Arial" panose="020B0604020202020204" pitchFamily="34" charset="0"/>
              </a:rPr>
              <a:t>rozkłada spis wyborców </a:t>
            </a:r>
            <a:r>
              <a:rPr lang="pl-PL" sz="1800" b="1" dirty="0">
                <a:solidFill>
                  <a:schemeClr val="accent5"/>
                </a:solidFill>
                <a:latin typeface="Franklin Gothic Medium" panose="020B0603020102020204" pitchFamily="34" charset="0"/>
                <a:cs typeface="Arial" panose="020B0604020202020204" pitchFamily="34" charset="0"/>
              </a:rPr>
              <a:t>wraz z osłoną na spis</a:t>
            </a:r>
          </a:p>
          <a:p>
            <a:pPr>
              <a:defRPr/>
            </a:pPr>
            <a:r>
              <a:rPr lang="pl-PL" sz="1800" dirty="0">
                <a:latin typeface="Franklin Gothic Medium" panose="020B0603020102020204" pitchFamily="34" charset="0"/>
                <a:cs typeface="Arial" panose="020B0604020202020204" pitchFamily="34" charset="0"/>
              </a:rPr>
              <a:t>sprawdza: czy wywieszono urzędowe obwieszczenia i informacje, </a:t>
            </a:r>
          </a:p>
          <a:p>
            <a:pPr>
              <a:defRPr/>
            </a:pPr>
            <a:r>
              <a:rPr lang="pl-PL" sz="1800" dirty="0">
                <a:solidFill>
                  <a:srgbClr val="FF0000"/>
                </a:solidFill>
                <a:latin typeface="Franklin Gothic Medium" panose="020B0603020102020204" pitchFamily="34" charset="0"/>
                <a:cs typeface="Arial" panose="020B0604020202020204" pitchFamily="34" charset="0"/>
              </a:rPr>
              <a:t>czy nie należy usunąć elementów kampanii wyborczej (plakaty</a:t>
            </a:r>
            <a:r>
              <a:rPr lang="pl-PL" sz="1800" dirty="0" smtClean="0">
                <a:solidFill>
                  <a:srgbClr val="FF0000"/>
                </a:solidFill>
                <a:latin typeface="Franklin Gothic Medium" panose="020B0603020102020204" pitchFamily="34" charset="0"/>
                <a:cs typeface="Arial" panose="020B0604020202020204" pitchFamily="34" charset="0"/>
              </a:rPr>
              <a:t>,  </a:t>
            </a:r>
            <a:r>
              <a:rPr lang="pl-PL" sz="1800" dirty="0">
                <a:solidFill>
                  <a:srgbClr val="FF0000"/>
                </a:solidFill>
                <a:latin typeface="Franklin Gothic Medium" panose="020B0603020102020204" pitchFamily="34" charset="0"/>
                <a:cs typeface="Arial" panose="020B0604020202020204" pitchFamily="34" charset="0"/>
              </a:rPr>
              <a:t>napisy)</a:t>
            </a:r>
          </a:p>
          <a:p>
            <a:pPr marL="0" indent="0">
              <a:lnSpc>
                <a:spcPct val="90000"/>
              </a:lnSpc>
              <a:buNone/>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buClr>
                <a:schemeClr val="tx1"/>
              </a:buClr>
              <a:buFontTx/>
              <a:buNone/>
              <a:defRPr/>
            </a:pPr>
            <a:endParaRPr lang="pl-PL" sz="2300" dirty="0">
              <a:latin typeface="Corbel" pitchFamily="34" charset="0"/>
            </a:endParaRPr>
          </a:p>
          <a:p>
            <a:pPr marL="609600" indent="-609600">
              <a:lnSpc>
                <a:spcPct val="90000"/>
              </a:lnSpc>
              <a:buClr>
                <a:schemeClr val="tx1"/>
              </a:buClr>
              <a:buFont typeface="Wingdings" pitchFamily="2" charset="2"/>
              <a:buBlip>
                <a:blip r:embed="rId2"/>
              </a:buBlip>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p:txBody>
      </p:sp>
      <p:pic>
        <p:nvPicPr>
          <p:cNvPr id="68612" name="Obraz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4528" y="1758865"/>
            <a:ext cx="823934" cy="97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33</a:t>
            </a:fld>
            <a:endParaRPr lang="en-US" dirty="0"/>
          </a:p>
        </p:txBody>
      </p:sp>
    </p:spTree>
    <p:extLst>
      <p:ext uri="{BB962C8B-B14F-4D97-AF65-F5344CB8AC3E}">
        <p14:creationId xmlns:p14="http://schemas.microsoft.com/office/powerpoint/2010/main" val="3630672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ole tekstowe 2"/>
          <p:cNvSpPr txBox="1">
            <a:spLocks noChangeArrowheads="1"/>
          </p:cNvSpPr>
          <p:nvPr/>
        </p:nvSpPr>
        <p:spPr bwMode="auto">
          <a:xfrm>
            <a:off x="1600329" y="735012"/>
            <a:ext cx="84248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rPr>
              <a:t>ZADANIA KOMISJI W DNIU GŁOSOWANIA</a:t>
            </a:r>
          </a:p>
          <a:p>
            <a:pPr>
              <a:lnSpc>
                <a:spcPct val="100000"/>
              </a:lnSpc>
              <a:spcBef>
                <a:spcPct val="0"/>
              </a:spcBef>
              <a:buFontTx/>
              <a:buNone/>
            </a:pPr>
            <a:r>
              <a:rPr lang="pl-PL" altLang="pl-PL" sz="1800">
                <a:solidFill>
                  <a:srgbClr val="9D032A"/>
                </a:solidFill>
                <a:latin typeface="Arial Black" panose="020B0A04020102020204" pitchFamily="34" charset="0"/>
              </a:rPr>
              <a:t>                    (przed otwarciem lokalu)</a:t>
            </a:r>
          </a:p>
        </p:txBody>
      </p:sp>
      <p:sp>
        <p:nvSpPr>
          <p:cNvPr id="5" name="Rectangle 7"/>
          <p:cNvSpPr txBox="1">
            <a:spLocks noChangeArrowheads="1"/>
          </p:cNvSpPr>
          <p:nvPr/>
        </p:nvSpPr>
        <p:spPr>
          <a:xfrm>
            <a:off x="212340" y="1668247"/>
            <a:ext cx="8785225" cy="51320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defRPr/>
            </a:pPr>
            <a:r>
              <a:rPr lang="pl-PL" sz="2000" b="1" dirty="0">
                <a:latin typeface="Arial" panose="020B0604020202020204" pitchFamily="34" charset="0"/>
                <a:cs typeface="Arial" panose="020B0604020202020204" pitchFamily="34" charset="0"/>
              </a:rPr>
              <a:t>    </a:t>
            </a:r>
            <a:r>
              <a:rPr lang="pl-PL" sz="2000" b="1" u="sng" dirty="0">
                <a:latin typeface="Arial" panose="020B0604020202020204" pitchFamily="34" charset="0"/>
                <a:cs typeface="Arial" panose="020B0604020202020204" pitchFamily="34" charset="0"/>
              </a:rPr>
              <a:t> </a:t>
            </a: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buClr>
                <a:schemeClr val="tx1"/>
              </a:buClr>
              <a:buFontTx/>
              <a:buNone/>
              <a:defRPr/>
            </a:pPr>
            <a:endParaRPr lang="pl-PL" sz="2300" dirty="0">
              <a:latin typeface="Corbel" pitchFamily="34" charset="0"/>
            </a:endParaRPr>
          </a:p>
          <a:p>
            <a:pPr marL="609600" indent="-609600">
              <a:lnSpc>
                <a:spcPct val="90000"/>
              </a:lnSpc>
              <a:buClr>
                <a:schemeClr val="tx1"/>
              </a:buClr>
              <a:buFont typeface="Wingdings" pitchFamily="2" charset="2"/>
              <a:buBlip>
                <a:blip r:embed="rId2"/>
              </a:buBlip>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p:txBody>
      </p:sp>
      <p:pic>
        <p:nvPicPr>
          <p:cNvPr id="6"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34</a:t>
            </a:fld>
            <a:endParaRPr lang="en-US" dirty="0"/>
          </a:p>
        </p:txBody>
      </p:sp>
      <p:sp>
        <p:nvSpPr>
          <p:cNvPr id="3" name="Prostokąt 2"/>
          <p:cNvSpPr/>
          <p:nvPr/>
        </p:nvSpPr>
        <p:spPr>
          <a:xfrm>
            <a:off x="212340" y="1932824"/>
            <a:ext cx="8713946" cy="3785652"/>
          </a:xfrm>
          <a:prstGeom prst="rect">
            <a:avLst/>
          </a:prstGeom>
        </p:spPr>
        <p:txBody>
          <a:bodyPr wrap="square">
            <a:spAutoFit/>
          </a:bodyPr>
          <a:lstStyle/>
          <a:p>
            <a:pPr algn="just">
              <a:lnSpc>
                <a:spcPct val="150000"/>
              </a:lnSpc>
            </a:pPr>
            <a:r>
              <a:rPr lang="pl-PL" sz="1800" dirty="0" smtClean="0">
                <a:latin typeface="Franklin Gothic Book" panose="020B0503020102020204" pitchFamily="34" charset="0"/>
              </a:rPr>
              <a:t>W </a:t>
            </a:r>
            <a:r>
              <a:rPr lang="pl-PL" sz="2000" dirty="0" smtClean="0">
                <a:latin typeface="Franklin Gothic Book" panose="020B0503020102020204" pitchFamily="34" charset="0"/>
              </a:rPr>
              <a:t>trakcie </a:t>
            </a:r>
            <a:r>
              <a:rPr lang="pl-PL" sz="2000" dirty="0">
                <a:latin typeface="Franklin Gothic Book" panose="020B0503020102020204" pitchFamily="34" charset="0"/>
              </a:rPr>
              <a:t>wykonywania wszystkich swoich czynności zarówno przed rozpoczęciem głosowania, w trakcie głosowania, jak też po jego zakończeniu, komisja ma </a:t>
            </a:r>
            <a:r>
              <a:rPr lang="pl-PL" sz="2000" b="1" dirty="0">
                <a:solidFill>
                  <a:srgbClr val="C00000"/>
                </a:solidFill>
                <a:latin typeface="Franklin Gothic Book" panose="020B0503020102020204" pitchFamily="34" charset="0"/>
              </a:rPr>
              <a:t>obowiązek bezwzględnego stosowania zasad bezpieczeństwa sanitarnego</a:t>
            </a:r>
            <a:r>
              <a:rPr lang="pl-PL" sz="2000" dirty="0">
                <a:solidFill>
                  <a:srgbClr val="C00000"/>
                </a:solidFill>
                <a:latin typeface="Franklin Gothic Book" panose="020B0503020102020204" pitchFamily="34" charset="0"/>
              </a:rPr>
              <a:t> </a:t>
            </a:r>
            <a:r>
              <a:rPr lang="pl-PL" sz="2000" dirty="0">
                <a:latin typeface="Franklin Gothic Book" panose="020B0503020102020204" pitchFamily="34" charset="0"/>
              </a:rPr>
              <a:t>w lokalu wyborczym, o których mowa w rozporządzeniu Ministra Zdrowia oraz pilnowania, aby zasady te były przestrzegane przez inne osoby przebywające w lokalu wyborczym, tj. przez wyborców, mężów zaufania, obserwatorów społecznych, obserwatorów międzynarodowych, operatora informatycznej obsługi komisji oraz dziennikarzy. </a:t>
            </a:r>
          </a:p>
        </p:txBody>
      </p:sp>
    </p:spTree>
    <p:extLst>
      <p:ext uri="{BB962C8B-B14F-4D97-AF65-F5344CB8AC3E}">
        <p14:creationId xmlns:p14="http://schemas.microsoft.com/office/powerpoint/2010/main" val="1702127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ole tekstowe 2"/>
          <p:cNvSpPr txBox="1">
            <a:spLocks noChangeArrowheads="1"/>
          </p:cNvSpPr>
          <p:nvPr/>
        </p:nvSpPr>
        <p:spPr bwMode="auto">
          <a:xfrm>
            <a:off x="1501475" y="966659"/>
            <a:ext cx="84248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ZADANIA KOMISJI W DNIU GŁOSOWANIA</a:t>
            </a:r>
          </a:p>
          <a:p>
            <a:pPr>
              <a:lnSpc>
                <a:spcPct val="100000"/>
              </a:lnSpc>
              <a:spcBef>
                <a:spcPct val="0"/>
              </a:spcBef>
              <a:buFontTx/>
              <a:buNone/>
            </a:pPr>
            <a:r>
              <a:rPr lang="pl-PL" altLang="pl-PL" sz="1800" dirty="0">
                <a:solidFill>
                  <a:srgbClr val="9D032A"/>
                </a:solidFill>
                <a:latin typeface="Arial Black" panose="020B0A04020102020204" pitchFamily="34" charset="0"/>
              </a:rPr>
              <a:t>                    (przed otwarciem lokalu)</a:t>
            </a:r>
          </a:p>
        </p:txBody>
      </p:sp>
      <p:sp>
        <p:nvSpPr>
          <p:cNvPr id="5" name="Rectangle 7"/>
          <p:cNvSpPr txBox="1">
            <a:spLocks noChangeArrowheads="1"/>
          </p:cNvSpPr>
          <p:nvPr/>
        </p:nvSpPr>
        <p:spPr>
          <a:xfrm>
            <a:off x="107950" y="1557338"/>
            <a:ext cx="8677275" cy="4751982"/>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defRPr/>
            </a:pPr>
            <a:endParaRPr lang="pl-PL" sz="2000" dirty="0">
              <a:latin typeface="Arial" panose="020B0604020202020204" pitchFamily="34" charset="0"/>
              <a:cs typeface="Arial" panose="020B0604020202020204" pitchFamily="34" charset="0"/>
            </a:endParaRPr>
          </a:p>
          <a:p>
            <a:pPr lvl="0" eaLnBrk="0" hangingPunct="0">
              <a:spcBef>
                <a:spcPct val="0"/>
              </a:spcBef>
              <a:defRPr/>
            </a:pPr>
            <a:r>
              <a:rPr lang="pl-PL" sz="1800" dirty="0">
                <a:solidFill>
                  <a:prstClr val="black"/>
                </a:solidFill>
                <a:latin typeface="Franklin Gothic Medium" panose="020B0603020102020204" pitchFamily="34" charset="0"/>
                <a:cs typeface="Arial" panose="020B0604020202020204" pitchFamily="34" charset="0"/>
              </a:rPr>
              <a:t>po sprawdzeniu czy urna jest pusta, zamyka i opieczętowuje </a:t>
            </a:r>
            <a:r>
              <a:rPr lang="pl-PL" sz="1800" dirty="0">
                <a:solidFill>
                  <a:srgbClr val="FF0000"/>
                </a:solidFill>
                <a:latin typeface="Franklin Gothic Medium" panose="020B0603020102020204" pitchFamily="34" charset="0"/>
                <a:cs typeface="Arial" panose="020B0604020202020204" pitchFamily="34" charset="0"/>
              </a:rPr>
              <a:t>lub</a:t>
            </a:r>
            <a:r>
              <a:rPr lang="pl-PL" sz="1800" dirty="0">
                <a:solidFill>
                  <a:srgbClr val="9D032A"/>
                </a:solidFill>
                <a:latin typeface="Franklin Gothic Medium" panose="020B0603020102020204" pitchFamily="34" charset="0"/>
                <a:cs typeface="Arial" panose="020B0604020202020204" pitchFamily="34" charset="0"/>
              </a:rPr>
              <a:t> </a:t>
            </a:r>
            <a:r>
              <a:rPr lang="pl-PL" sz="1800" dirty="0">
                <a:solidFill>
                  <a:prstClr val="black"/>
                </a:solidFill>
                <a:latin typeface="Franklin Gothic Medium" panose="020B0603020102020204" pitchFamily="34" charset="0"/>
                <a:cs typeface="Arial" panose="020B0604020202020204" pitchFamily="34" charset="0"/>
              </a:rPr>
              <a:t>zabezpiecza za pomocą jednorazowych plomb z unikalnym numerem. Numer ten wpisuje w protokole wewnętrznym</a:t>
            </a:r>
          </a:p>
          <a:p>
            <a:pPr lvl="0" eaLnBrk="0" hangingPunct="0">
              <a:spcBef>
                <a:spcPct val="0"/>
              </a:spcBef>
              <a:defRPr/>
            </a:pPr>
            <a:endParaRPr lang="pl-PL" sz="1800" b="1" dirty="0">
              <a:solidFill>
                <a:prstClr val="black"/>
              </a:solidFill>
              <a:latin typeface="Franklin Gothic Medium" panose="020B0603020102020204" pitchFamily="34" charset="0"/>
              <a:cs typeface="Arial" panose="020B0604020202020204" pitchFamily="34" charset="0"/>
            </a:endParaRPr>
          </a:p>
          <a:p>
            <a:pPr lvl="0" eaLnBrk="0" hangingPunct="0">
              <a:spcBef>
                <a:spcPct val="0"/>
              </a:spcBef>
              <a:defRPr/>
            </a:pPr>
            <a:r>
              <a:rPr lang="pl-PL" sz="1800" dirty="0">
                <a:solidFill>
                  <a:prstClr val="black"/>
                </a:solidFill>
                <a:latin typeface="Franklin Gothic Medium" panose="020B0603020102020204" pitchFamily="34" charset="0"/>
                <a:cs typeface="Arial" panose="020B0604020202020204" pitchFamily="34" charset="0"/>
              </a:rPr>
              <a:t>jeżeli na terenie sąsiadującym z terenem budynku, w którym mieści się lokal wyborczy, uprzednio </a:t>
            </a:r>
            <a:r>
              <a:rPr lang="pl-PL" sz="1800" dirty="0">
                <a:solidFill>
                  <a:srgbClr val="C00000"/>
                </a:solidFill>
                <a:latin typeface="Franklin Gothic Medium" panose="020B0603020102020204" pitchFamily="34" charset="0"/>
                <a:cs typeface="Arial" panose="020B0604020202020204" pitchFamily="34" charset="0"/>
              </a:rPr>
              <a:t>(przed dniem głosowania) </a:t>
            </a:r>
            <a:r>
              <a:rPr lang="pl-PL" sz="1800" dirty="0">
                <a:solidFill>
                  <a:prstClr val="black"/>
                </a:solidFill>
                <a:latin typeface="Franklin Gothic Medium" panose="020B0603020102020204" pitchFamily="34" charset="0"/>
                <a:cs typeface="Arial" panose="020B0604020202020204" pitchFamily="34" charset="0"/>
              </a:rPr>
              <a:t>zostały umieszczone elementy agitacyjne komitetów wyborczych</a:t>
            </a:r>
            <a:r>
              <a:rPr lang="pl-PL" sz="1800" b="1" dirty="0">
                <a:solidFill>
                  <a:srgbClr val="4472C4"/>
                </a:solidFill>
                <a:latin typeface="Franklin Gothic Medium" panose="020B0603020102020204" pitchFamily="34" charset="0"/>
                <a:cs typeface="Arial" panose="020B0604020202020204" pitchFamily="34" charset="0"/>
              </a:rPr>
              <a:t>, komisja je pozostawia !!</a:t>
            </a:r>
            <a:endParaRPr lang="pl-PL" sz="1900" b="1" dirty="0">
              <a:latin typeface="Franklin Gothic Medium" panose="020B0603020102020204" pitchFamily="34" charset="0"/>
              <a:cs typeface="Arial" panose="020B0604020202020204" pitchFamily="34" charset="0"/>
            </a:endParaRPr>
          </a:p>
          <a:p>
            <a:pPr>
              <a:defRPr/>
            </a:pPr>
            <a:endParaRPr lang="pl-PL" sz="1900" b="1" dirty="0">
              <a:latin typeface="Franklin Gothic Medium" panose="020B0603020102020204" pitchFamily="34" charset="0"/>
              <a:cs typeface="Arial" panose="020B0604020202020204" pitchFamily="34" charset="0"/>
            </a:endParaRPr>
          </a:p>
          <a:p>
            <a:pPr>
              <a:defRPr/>
            </a:pPr>
            <a:r>
              <a:rPr lang="pl-PL" sz="1900" b="1" dirty="0">
                <a:latin typeface="Franklin Gothic Medium" panose="020B0603020102020204" pitchFamily="34" charset="0"/>
                <a:cs typeface="Arial" panose="020B0604020202020204" pitchFamily="34" charset="0"/>
              </a:rPr>
              <a:t>przewodniczący komisji wyznacza członka komisji</a:t>
            </a:r>
            <a:r>
              <a:rPr lang="pl-PL" sz="1900" dirty="0">
                <a:latin typeface="Franklin Gothic Medium" panose="020B0603020102020204" pitchFamily="34" charset="0"/>
                <a:cs typeface="Arial" panose="020B0604020202020204" pitchFamily="34" charset="0"/>
              </a:rPr>
              <a:t>, który przebywając w bezpośredniej bliskości urny zapewnia jej nienaruszalność oraz przestrzeganie przez wyborców zasad dotyczących tajności głosowania, </a:t>
            </a:r>
            <a:r>
              <a:rPr lang="pl-PL" sz="1900" b="1" dirty="0">
                <a:solidFill>
                  <a:schemeClr val="accent5"/>
                </a:solidFill>
                <a:latin typeface="Franklin Gothic Medium" panose="020B0603020102020204" pitchFamily="34" charset="0"/>
                <a:cs typeface="Arial" panose="020B0604020202020204" pitchFamily="34" charset="0"/>
              </a:rPr>
              <a:t>tj.</a:t>
            </a:r>
            <a:r>
              <a:rPr lang="pl-PL" sz="1900" dirty="0">
                <a:solidFill>
                  <a:schemeClr val="accent5"/>
                </a:solidFill>
                <a:latin typeface="Franklin Gothic Medium" panose="020B0603020102020204" pitchFamily="34" charset="0"/>
                <a:cs typeface="Arial" panose="020B0604020202020204" pitchFamily="34" charset="0"/>
              </a:rPr>
              <a:t> </a:t>
            </a:r>
            <a:r>
              <a:rPr lang="pl-PL" sz="1900" b="1" dirty="0">
                <a:solidFill>
                  <a:schemeClr val="accent5"/>
                </a:solidFill>
                <a:latin typeface="Franklin Gothic Medium" panose="020B0603020102020204" pitchFamily="34" charset="0"/>
                <a:cs typeface="Arial" panose="020B0604020202020204" pitchFamily="34" charset="0"/>
              </a:rPr>
              <a:t>czuwa, aby wyborcy wrzucali karty do urny w taki sposób, aby strona zadrukowana była niewidoczna</a:t>
            </a:r>
            <a:r>
              <a:rPr lang="pl-PL" sz="1900" dirty="0" smtClean="0">
                <a:solidFill>
                  <a:schemeClr val="accent5"/>
                </a:solidFill>
                <a:latin typeface="Franklin Gothic Medium" panose="020B0603020102020204" pitchFamily="34" charset="0"/>
                <a:cs typeface="Arial" panose="020B0604020202020204" pitchFamily="34" charset="0"/>
              </a:rPr>
              <a:t>.</a:t>
            </a:r>
          </a:p>
          <a:p>
            <a:pPr marL="0" indent="0">
              <a:buNone/>
              <a:defRPr/>
            </a:pPr>
            <a:endParaRPr lang="pl-PL" sz="1900" dirty="0">
              <a:latin typeface="Franklin Gothic Medium" panose="020B0603020102020204" pitchFamily="34" charset="0"/>
              <a:cs typeface="Arial" panose="020B0604020202020204" pitchFamily="34" charset="0"/>
            </a:endParaRPr>
          </a:p>
          <a:p>
            <a:pPr>
              <a:defRPr/>
            </a:pPr>
            <a:r>
              <a:rPr lang="pl-PL" sz="1900" dirty="0">
                <a:latin typeface="Franklin Gothic Medium" panose="020B0603020102020204" pitchFamily="34" charset="0"/>
                <a:cs typeface="Arial" panose="020B0604020202020204" pitchFamily="34" charset="0"/>
              </a:rPr>
              <a:t>urny nie wolno wynosić z lokalu wyborczego; </a:t>
            </a:r>
            <a:r>
              <a:rPr lang="pl-PL" sz="1900" b="1" dirty="0">
                <a:solidFill>
                  <a:srgbClr val="C00000"/>
                </a:solidFill>
                <a:latin typeface="Franklin Gothic Medium" panose="020B0603020102020204" pitchFamily="34" charset="0"/>
                <a:cs typeface="Arial" panose="020B0604020202020204" pitchFamily="34" charset="0"/>
              </a:rPr>
              <a:t>dotyczy to również urny zasadniczej </a:t>
            </a:r>
            <a:r>
              <a:rPr lang="pl-PL" sz="1900" dirty="0">
                <a:latin typeface="Franklin Gothic Medium" panose="020B0603020102020204" pitchFamily="34" charset="0"/>
                <a:cs typeface="Arial" panose="020B0604020202020204" pitchFamily="34" charset="0"/>
              </a:rPr>
              <a:t>w obwodach głosowania utworzonych w zakładach leczniczych i domach pomocy społecznej.</a:t>
            </a:r>
          </a:p>
          <a:p>
            <a:pPr marL="609600" indent="-609600" algn="just">
              <a:lnSpc>
                <a:spcPct val="90000"/>
              </a:lnSpc>
              <a:buClr>
                <a:schemeClr val="tx1"/>
              </a:buClr>
              <a:buFontTx/>
              <a:buNone/>
              <a:defRPr/>
            </a:pPr>
            <a:endParaRPr lang="pl-PL" sz="2300" dirty="0">
              <a:latin typeface="Corbel" pitchFamily="34" charset="0"/>
            </a:endParaRPr>
          </a:p>
          <a:p>
            <a:pPr marL="609600" indent="-609600" algn="just">
              <a:lnSpc>
                <a:spcPct val="90000"/>
              </a:lnSpc>
              <a:buClr>
                <a:schemeClr val="tx1"/>
              </a:buClr>
              <a:buFontTx/>
              <a:buNone/>
              <a:defRPr/>
            </a:pPr>
            <a:endParaRPr lang="pl-PL" sz="2300" dirty="0">
              <a:latin typeface="Corbel" pitchFamily="34" charset="0"/>
            </a:endParaRPr>
          </a:p>
          <a:p>
            <a:pPr marL="609600" indent="-609600" algn="just">
              <a:lnSpc>
                <a:spcPct val="90000"/>
              </a:lnSpc>
              <a:buClr>
                <a:schemeClr val="tx1"/>
              </a:buClr>
              <a:buFontTx/>
              <a:buNone/>
              <a:defRPr/>
            </a:pPr>
            <a:endParaRPr lang="pl-PL" sz="2300" dirty="0">
              <a:latin typeface="Corbel" pitchFamily="34" charset="0"/>
            </a:endParaRPr>
          </a:p>
          <a:p>
            <a:pPr marL="609600" indent="-609600">
              <a:lnSpc>
                <a:spcPct val="90000"/>
              </a:lnSpc>
              <a:buClr>
                <a:schemeClr val="tx1"/>
              </a:buClr>
              <a:buFont typeface="Wingdings" pitchFamily="2" charset="2"/>
              <a:buBlip>
                <a:blip r:embed="rId2"/>
              </a:buBlip>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p:txBody>
      </p:sp>
      <p:pic>
        <p:nvPicPr>
          <p:cNvPr id="4"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35</a:t>
            </a:fld>
            <a:endParaRPr lang="en-US" dirty="0"/>
          </a:p>
        </p:txBody>
      </p:sp>
    </p:spTree>
    <p:extLst>
      <p:ext uri="{BB962C8B-B14F-4D97-AF65-F5344CB8AC3E}">
        <p14:creationId xmlns:p14="http://schemas.microsoft.com/office/powerpoint/2010/main" val="1779269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ole tekstowe 2"/>
          <p:cNvSpPr txBox="1">
            <a:spLocks noChangeArrowheads="1"/>
          </p:cNvSpPr>
          <p:nvPr/>
        </p:nvSpPr>
        <p:spPr bwMode="auto">
          <a:xfrm>
            <a:off x="639954" y="658701"/>
            <a:ext cx="84248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ZADANIA KOMISJI W DNIU GŁOSOWANIA</a:t>
            </a:r>
          </a:p>
          <a:p>
            <a:pPr>
              <a:lnSpc>
                <a:spcPct val="100000"/>
              </a:lnSpc>
              <a:spcBef>
                <a:spcPct val="0"/>
              </a:spcBef>
              <a:buFontTx/>
              <a:buNone/>
            </a:pPr>
            <a:r>
              <a:rPr lang="pl-PL" altLang="pl-PL" sz="1800" dirty="0">
                <a:solidFill>
                  <a:schemeClr val="bg1"/>
                </a:solidFill>
                <a:latin typeface="Arial Black" panose="020B0A04020102020204" pitchFamily="34" charset="0"/>
              </a:rPr>
              <a:t>                                 (7.00 – 21.00)</a:t>
            </a:r>
          </a:p>
        </p:txBody>
      </p:sp>
      <p:sp>
        <p:nvSpPr>
          <p:cNvPr id="59395" name="Prostokąt 3"/>
          <p:cNvSpPr>
            <a:spLocks noChangeArrowheads="1"/>
          </p:cNvSpPr>
          <p:nvPr/>
        </p:nvSpPr>
        <p:spPr bwMode="auto">
          <a:xfrm>
            <a:off x="400051" y="2152003"/>
            <a:ext cx="8486774" cy="1016000"/>
          </a:xfrm>
          <a:prstGeom prst="rect">
            <a:avLst/>
          </a:prstGeom>
          <a:solidFill>
            <a:srgbClr val="FFCCCC"/>
          </a:solidFill>
          <a:ln w="28575">
            <a:solidFill>
              <a:srgbClr val="FF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pl-PL" altLang="pl-PL" sz="2000" dirty="0">
                <a:latin typeface="+mn-lt"/>
              </a:rPr>
              <a:t>Jeżeli</a:t>
            </a:r>
            <a:r>
              <a:rPr lang="pl-PL" altLang="pl-PL" sz="2000" b="1" dirty="0">
                <a:latin typeface="+mn-lt"/>
              </a:rPr>
              <a:t> </a:t>
            </a:r>
            <a:r>
              <a:rPr lang="pl-PL" altLang="pl-PL" sz="2000" b="1" u="sng" dirty="0">
                <a:latin typeface="+mn-lt"/>
              </a:rPr>
              <a:t>po wydrukowaniu kart</a:t>
            </a:r>
            <a:r>
              <a:rPr lang="pl-PL" altLang="pl-PL" sz="2000" b="1" dirty="0">
                <a:latin typeface="+mn-lt"/>
              </a:rPr>
              <a:t> </a:t>
            </a:r>
            <a:r>
              <a:rPr lang="pl-PL" altLang="pl-PL" sz="2000" dirty="0">
                <a:latin typeface="+mn-lt"/>
              </a:rPr>
              <a:t>nastąpiło:</a:t>
            </a:r>
            <a:br>
              <a:rPr lang="pl-PL" altLang="pl-PL" sz="2000" dirty="0">
                <a:latin typeface="+mn-lt"/>
              </a:rPr>
            </a:br>
            <a:r>
              <a:rPr lang="pl-PL" altLang="pl-PL" sz="2000" dirty="0" smtClean="0">
                <a:latin typeface="+mn-lt"/>
              </a:rPr>
              <a:t>- </a:t>
            </a:r>
            <a:r>
              <a:rPr lang="pl-PL" altLang="pl-PL" sz="2000" dirty="0">
                <a:latin typeface="+mn-lt"/>
              </a:rPr>
              <a:t>skreślenie kandydata </a:t>
            </a:r>
          </a:p>
          <a:p>
            <a:pPr>
              <a:lnSpc>
                <a:spcPct val="100000"/>
              </a:lnSpc>
              <a:spcBef>
                <a:spcPct val="0"/>
              </a:spcBef>
              <a:buFontTx/>
              <a:buNone/>
              <a:defRPr/>
            </a:pPr>
            <a:r>
              <a:rPr lang="pl-PL" altLang="pl-PL" sz="2000" dirty="0" smtClean="0">
                <a:latin typeface="+mn-lt"/>
              </a:rPr>
              <a:t>- </a:t>
            </a:r>
            <a:r>
              <a:rPr lang="pl-PL" altLang="pl-PL" sz="2000" dirty="0">
                <a:latin typeface="+mn-lt"/>
              </a:rPr>
              <a:t>lub unieważnienie rejestracji listy:</a:t>
            </a:r>
          </a:p>
        </p:txBody>
      </p:sp>
      <p:sp>
        <p:nvSpPr>
          <p:cNvPr id="70660" name="Prostokąt 3"/>
          <p:cNvSpPr>
            <a:spLocks noChangeArrowheads="1"/>
          </p:cNvSpPr>
          <p:nvPr/>
        </p:nvSpPr>
        <p:spPr bwMode="auto">
          <a:xfrm>
            <a:off x="1399676" y="3454294"/>
            <a:ext cx="5976937" cy="339725"/>
          </a:xfrm>
          <a:prstGeom prst="rect">
            <a:avLst/>
          </a:prstGeom>
          <a:solidFill>
            <a:srgbClr val="FFFFCC"/>
          </a:solidFill>
          <a:ln w="38100">
            <a:solidFill>
              <a:srgbClr val="C0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600" b="1" dirty="0"/>
              <a:t>Państwowa Komisja Wyborcza - nie drukuje się nowych kart !!</a:t>
            </a:r>
          </a:p>
        </p:txBody>
      </p:sp>
      <p:sp>
        <p:nvSpPr>
          <p:cNvPr id="70663" name="Prostokąt 9"/>
          <p:cNvSpPr>
            <a:spLocks noChangeArrowheads="1"/>
          </p:cNvSpPr>
          <p:nvPr/>
        </p:nvSpPr>
        <p:spPr bwMode="auto">
          <a:xfrm>
            <a:off x="400051" y="3978204"/>
            <a:ext cx="3148012" cy="36988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dirty="0"/>
              <a:t>Obwodowa Komisja Wyborcza:</a:t>
            </a:r>
          </a:p>
        </p:txBody>
      </p:sp>
      <p:sp>
        <p:nvSpPr>
          <p:cNvPr id="59400" name="Prostokąt 10"/>
          <p:cNvSpPr>
            <a:spLocks noChangeArrowheads="1"/>
          </p:cNvSpPr>
          <p:nvPr/>
        </p:nvSpPr>
        <p:spPr bwMode="auto">
          <a:xfrm>
            <a:off x="400051" y="4479840"/>
            <a:ext cx="681064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Calibri Light" panose="020F0302020204030204" pitchFamily="34" charset="0"/>
              <a:buAutoNum type="arabicPeriod"/>
              <a:defRPr/>
            </a:pPr>
            <a:r>
              <a:rPr lang="pl-PL" altLang="pl-PL" sz="1400" b="1" dirty="0">
                <a:latin typeface="+mn-lt"/>
              </a:rPr>
              <a:t>umieszcza otrzymaną informację </a:t>
            </a:r>
            <a:r>
              <a:rPr lang="pl-PL" altLang="pl-PL" sz="1400" dirty="0">
                <a:latin typeface="+mn-lt"/>
              </a:rPr>
              <a:t>o skreśleniach </a:t>
            </a:r>
            <a:r>
              <a:rPr lang="pl-PL" altLang="pl-PL" sz="1400" dirty="0" smtClean="0">
                <a:latin typeface="+mn-lt"/>
              </a:rPr>
              <a:t>i </a:t>
            </a:r>
            <a:r>
              <a:rPr lang="pl-PL" altLang="pl-PL" sz="1400" dirty="0">
                <a:latin typeface="+mn-lt"/>
              </a:rPr>
              <a:t>nowym brzmieniu karty w lokalu przy obwieszczeniu </a:t>
            </a:r>
            <a:r>
              <a:rPr lang="pl-PL" altLang="pl-PL" sz="1400" dirty="0" smtClean="0">
                <a:latin typeface="+mn-lt"/>
              </a:rPr>
              <a:t>o </a:t>
            </a:r>
            <a:r>
              <a:rPr lang="pl-PL" altLang="pl-PL" sz="1400" dirty="0">
                <a:latin typeface="+mn-lt"/>
              </a:rPr>
              <a:t>zarejestrowanych listach </a:t>
            </a:r>
            <a:r>
              <a:rPr lang="pl-PL" altLang="pl-PL" sz="1400" dirty="0" smtClean="0">
                <a:latin typeface="+mn-lt"/>
              </a:rPr>
              <a:t>kandydatów</a:t>
            </a:r>
          </a:p>
          <a:p>
            <a:pPr>
              <a:lnSpc>
                <a:spcPct val="100000"/>
              </a:lnSpc>
              <a:spcBef>
                <a:spcPct val="0"/>
              </a:spcBef>
              <a:buFont typeface="Calibri Light" panose="020F0302020204030204" pitchFamily="34" charset="0"/>
              <a:buAutoNum type="arabicPeriod"/>
              <a:defRPr/>
            </a:pPr>
            <a:endParaRPr lang="pl-PL" altLang="pl-PL" sz="1400" dirty="0" smtClean="0">
              <a:latin typeface="+mn-lt"/>
            </a:endParaRPr>
          </a:p>
          <a:p>
            <a:pPr>
              <a:lnSpc>
                <a:spcPct val="100000"/>
              </a:lnSpc>
              <a:spcBef>
                <a:spcPct val="0"/>
              </a:spcBef>
              <a:buFont typeface="Calibri Light" panose="020F0302020204030204" pitchFamily="34" charset="0"/>
              <a:buAutoNum type="arabicPeriod"/>
              <a:defRPr/>
            </a:pPr>
            <a:r>
              <a:rPr lang="pl-PL" altLang="pl-PL" sz="1400" b="1" dirty="0" smtClean="0">
                <a:latin typeface="+mn-lt"/>
              </a:rPr>
              <a:t>informuje </a:t>
            </a:r>
            <a:r>
              <a:rPr lang="pl-PL" altLang="pl-PL" sz="1400" b="1" dirty="0">
                <a:latin typeface="+mn-lt"/>
              </a:rPr>
              <a:t>o tym ustnie wyborców przy wydawaniu karty do głosowania</a:t>
            </a:r>
            <a:r>
              <a:rPr lang="pl-PL" altLang="pl-PL" sz="1400" b="1" dirty="0">
                <a:solidFill>
                  <a:srgbClr val="7030A0"/>
                </a:solidFill>
                <a:latin typeface="+mn-lt"/>
              </a:rPr>
              <a:t>.</a:t>
            </a:r>
            <a:endParaRPr lang="pl-PL" altLang="pl-PL" sz="1400" b="1" dirty="0">
              <a:latin typeface="+mn-lt"/>
            </a:endParaRPr>
          </a:p>
        </p:txBody>
      </p:sp>
      <p:sp>
        <p:nvSpPr>
          <p:cNvPr id="70665" name="Prostokąt 11"/>
          <p:cNvSpPr>
            <a:spLocks noChangeArrowheads="1"/>
          </p:cNvSpPr>
          <p:nvPr/>
        </p:nvSpPr>
        <p:spPr bwMode="auto">
          <a:xfrm>
            <a:off x="400051" y="6018025"/>
            <a:ext cx="6486781" cy="58477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600" b="1" dirty="0">
                <a:latin typeface="Arial" panose="020B0604020202020204" pitchFamily="34" charset="0"/>
              </a:rPr>
              <a:t>niedopuszczalne jest dokonywanie przez komisję jakichkolwiek skreśleń i adnotacji na kartach do głosowania !!.</a:t>
            </a:r>
            <a:endParaRPr lang="pl-PL" altLang="pl-PL" sz="1600" dirty="0">
              <a:latin typeface="Arial" panose="020B0604020202020204" pitchFamily="34" charset="0"/>
            </a:endParaRPr>
          </a:p>
        </p:txBody>
      </p:sp>
      <p:pic>
        <p:nvPicPr>
          <p:cNvPr id="9"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t>36</a:t>
            </a:fld>
            <a:endParaRPr lang="pl-PL"/>
          </a:p>
        </p:txBody>
      </p:sp>
    </p:spTree>
    <p:extLst>
      <p:ext uri="{BB962C8B-B14F-4D97-AF65-F5344CB8AC3E}">
        <p14:creationId xmlns:p14="http://schemas.microsoft.com/office/powerpoint/2010/main" val="3283981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4294967295"/>
          </p:nvPr>
        </p:nvSpPr>
        <p:spPr>
          <a:xfrm>
            <a:off x="151576" y="1863635"/>
            <a:ext cx="8785225" cy="1816678"/>
          </a:xfrm>
        </p:spPr>
        <p:txBody>
          <a:bodyPr>
            <a:normAutofit/>
          </a:bodyPr>
          <a:lstStyle/>
          <a:p>
            <a:pPr marL="0" indent="0">
              <a:buFont typeface="Arial" panose="020B0604020202020204" pitchFamily="34" charset="0"/>
              <a:buNone/>
              <a:defRPr/>
            </a:pPr>
            <a:r>
              <a:rPr lang="pl-PL" sz="2000" b="1" dirty="0" smtClean="0">
                <a:solidFill>
                  <a:srgbClr val="C00000"/>
                </a:solidFill>
                <a:latin typeface="Franklin Gothic Book" panose="020B0503020102020204" pitchFamily="34" charset="0"/>
              </a:rPr>
              <a:t>Przewodniczący </a:t>
            </a:r>
            <a:r>
              <a:rPr lang="pl-PL" sz="2000" b="1" dirty="0">
                <a:solidFill>
                  <a:srgbClr val="C00000"/>
                </a:solidFill>
                <a:latin typeface="Franklin Gothic Book" panose="020B0503020102020204" pitchFamily="34" charset="0"/>
              </a:rPr>
              <a:t>komisji obowiązkowo wyznacza członka komisji</a:t>
            </a:r>
            <a:r>
              <a:rPr lang="pl-PL" sz="2000" dirty="0">
                <a:latin typeface="Franklin Gothic Book" panose="020B0503020102020204" pitchFamily="34" charset="0"/>
              </a:rPr>
              <a:t>, który, przebywając w bezpośredniej bliskości urny, zapewnia jej nienaruszalność oraz przestrzeganie przez wyborców zasad dotyczących tajności głosowania, tj. czuwa, aby wyborcy wrzucali karty do urny w taki sposób, aby strona zadrukowana była niewidoczna.</a:t>
            </a:r>
          </a:p>
        </p:txBody>
      </p:sp>
      <p:sp>
        <p:nvSpPr>
          <p:cNvPr id="4" name="Rectangle 3"/>
          <p:cNvSpPr/>
          <p:nvPr/>
        </p:nvSpPr>
        <p:spPr>
          <a:xfrm>
            <a:off x="464026" y="645706"/>
            <a:ext cx="6034216" cy="590931"/>
          </a:xfrm>
          <a:prstGeom prst="rect">
            <a:avLst/>
          </a:prstGeom>
        </p:spPr>
        <p:txBody>
          <a:bodyPr wrap="square">
            <a:spAutoFit/>
          </a:bodyPr>
          <a:lstStyle/>
          <a:p>
            <a:pPr algn="just">
              <a:spcBef>
                <a:spcPct val="0"/>
              </a:spcBef>
              <a:defRPr/>
            </a:pPr>
            <a:r>
              <a:rPr lang="pl-PL" sz="1200" b="1" dirty="0" smtClean="0">
                <a:solidFill>
                  <a:schemeClr val="bg1"/>
                </a:solidFill>
                <a:latin typeface="Franklin Gothic Book" panose="020B0503020102020204" pitchFamily="34" charset="0"/>
              </a:rPr>
              <a:t>  </a:t>
            </a:r>
            <a:endParaRPr lang="pl-PL" sz="1200" b="1" dirty="0">
              <a:solidFill>
                <a:schemeClr val="bg1"/>
              </a:solidFill>
              <a:latin typeface="Franklin Gothic Book" panose="020B0503020102020204" pitchFamily="34" charset="0"/>
            </a:endParaRPr>
          </a:p>
          <a:p>
            <a:pPr algn="just">
              <a:lnSpc>
                <a:spcPct val="170000"/>
              </a:lnSpc>
              <a:spcBef>
                <a:spcPct val="0"/>
              </a:spcBef>
              <a:buFontTx/>
              <a:buNone/>
              <a:defRPr/>
            </a:pPr>
            <a:r>
              <a:rPr lang="pl-PL" altLang="pl-PL" sz="1200" dirty="0">
                <a:solidFill>
                  <a:schemeClr val="bg1"/>
                </a:solidFill>
                <a:latin typeface="Franklin Gothic Book" panose="020B0503020102020204" pitchFamily="34" charset="0"/>
              </a:rPr>
              <a:t>      </a:t>
            </a:r>
          </a:p>
        </p:txBody>
      </p:sp>
      <p:pic>
        <p:nvPicPr>
          <p:cNvPr id="5"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idx="12"/>
          </p:nvPr>
        </p:nvSpPr>
        <p:spPr/>
        <p:txBody>
          <a:bodyPr/>
          <a:lstStyle/>
          <a:p>
            <a:fld id="{1AD84A18-9CD5-4651-9EFB-5D7BAC229282}" type="slidenum">
              <a:rPr lang="pl-PL" smtClean="0"/>
              <a:t>37</a:t>
            </a:fld>
            <a:endParaRPr lang="pl-PL"/>
          </a:p>
        </p:txBody>
      </p:sp>
    </p:spTree>
    <p:extLst>
      <p:ext uri="{BB962C8B-B14F-4D97-AF65-F5344CB8AC3E}">
        <p14:creationId xmlns:p14="http://schemas.microsoft.com/office/powerpoint/2010/main" val="715330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ole tekstowe 1"/>
          <p:cNvSpPr txBox="1">
            <a:spLocks noChangeArrowheads="1"/>
          </p:cNvSpPr>
          <p:nvPr/>
        </p:nvSpPr>
        <p:spPr bwMode="auto">
          <a:xfrm>
            <a:off x="-462370" y="599718"/>
            <a:ext cx="84248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400" b="1" dirty="0">
                <a:solidFill>
                  <a:schemeClr val="bg1"/>
                </a:solidFill>
                <a:latin typeface="Arial Black" panose="020B0A04020102020204" pitchFamily="34" charset="0"/>
              </a:rPr>
              <a:t>                            </a:t>
            </a:r>
            <a:r>
              <a:rPr lang="pl-PL" altLang="pl-PL" sz="2000" b="1" dirty="0">
                <a:solidFill>
                  <a:schemeClr val="bg1"/>
                </a:solidFill>
                <a:latin typeface="Arial Black" panose="020B0A04020102020204" pitchFamily="34" charset="0"/>
              </a:rPr>
              <a:t>CZYNNOŚCI </a:t>
            </a:r>
          </a:p>
          <a:p>
            <a:pPr>
              <a:lnSpc>
                <a:spcPct val="100000"/>
              </a:lnSpc>
              <a:spcBef>
                <a:spcPct val="0"/>
              </a:spcBef>
              <a:buFontTx/>
              <a:buNone/>
            </a:pPr>
            <a:r>
              <a:rPr lang="pl-PL" altLang="pl-PL" sz="2000" dirty="0">
                <a:solidFill>
                  <a:schemeClr val="bg1"/>
                </a:solidFill>
                <a:latin typeface="Arial Black" panose="020B0A04020102020204" pitchFamily="34" charset="0"/>
              </a:rPr>
              <a:t>                  </a:t>
            </a:r>
            <a:r>
              <a:rPr lang="pl-PL" altLang="pl-PL" sz="1800" dirty="0">
                <a:solidFill>
                  <a:schemeClr val="bg1"/>
                </a:solidFill>
                <a:latin typeface="Arial Black" panose="020B0A04020102020204" pitchFamily="34" charset="0"/>
                <a:cs typeface="Arial" panose="020B0604020202020204" pitchFamily="34" charset="0"/>
              </a:rPr>
              <a:t>(przed wydaniem karty do głosowania)</a:t>
            </a:r>
          </a:p>
        </p:txBody>
      </p:sp>
      <p:sp>
        <p:nvSpPr>
          <p:cNvPr id="3" name="Prostokąt 2"/>
          <p:cNvSpPr/>
          <p:nvPr/>
        </p:nvSpPr>
        <p:spPr>
          <a:xfrm>
            <a:off x="219868" y="1859463"/>
            <a:ext cx="8785225" cy="5416868"/>
          </a:xfrm>
          <a:prstGeom prst="rect">
            <a:avLst/>
          </a:prstGeom>
        </p:spPr>
        <p:txBody>
          <a:bodyPr>
            <a:spAutoFit/>
          </a:bodyPr>
          <a:lstStyle/>
          <a:p>
            <a:pPr marL="285750" indent="-285750">
              <a:buFont typeface="Arial" panose="020B0604020202020204" pitchFamily="34" charset="0"/>
              <a:buChar char="•"/>
              <a:defRPr/>
            </a:pPr>
            <a:r>
              <a:rPr lang="pl-PL" sz="1600" dirty="0">
                <a:latin typeface="Franklin Gothic Book" panose="020B0503020102020204" pitchFamily="34" charset="0"/>
                <a:cs typeface="Arial" panose="020B0604020202020204" pitchFamily="34" charset="0"/>
              </a:rPr>
              <a:t>   </a:t>
            </a:r>
            <a:r>
              <a:rPr lang="pl-PL" dirty="0">
                <a:latin typeface="+mn-lt"/>
                <a:cs typeface="Arial" panose="020B0604020202020204" pitchFamily="34" charset="0"/>
              </a:rPr>
              <a:t>sprawdzanie tożsamości wyborcy na podstawie dowodu </a:t>
            </a:r>
            <a:br>
              <a:rPr lang="pl-PL" dirty="0">
                <a:latin typeface="+mn-lt"/>
                <a:cs typeface="Arial" panose="020B0604020202020204" pitchFamily="34" charset="0"/>
              </a:rPr>
            </a:br>
            <a:r>
              <a:rPr lang="pl-PL" dirty="0">
                <a:latin typeface="+mn-lt"/>
                <a:cs typeface="Arial" panose="020B0604020202020204" pitchFamily="34" charset="0"/>
              </a:rPr>
              <a:t>   osobistego lub każdego innego dokumentu z fotografią</a:t>
            </a:r>
            <a:r>
              <a:rPr lang="pl-PL" b="1" dirty="0">
                <a:latin typeface="+mn-lt"/>
              </a:rPr>
              <a:t>  </a:t>
            </a:r>
          </a:p>
          <a:p>
            <a:pPr marL="442913" indent="-442913">
              <a:defRPr/>
            </a:pPr>
            <a:r>
              <a:rPr lang="pl-PL" sz="1400" b="1" i="1" dirty="0">
                <a:latin typeface="Franklin Gothic Book" panose="020B0503020102020204" pitchFamily="34" charset="0"/>
              </a:rPr>
              <a:t>          (np. paszport, prawo jazdy, legitymacja studencka) </a:t>
            </a:r>
            <a:r>
              <a:rPr lang="pl-PL" b="1" i="1" dirty="0">
                <a:latin typeface="Franklin Gothic Book" panose="020B0503020102020204" pitchFamily="34" charset="0"/>
              </a:rPr>
              <a:t>- </a:t>
            </a:r>
            <a:r>
              <a:rPr lang="pl-PL" sz="1400" i="1" dirty="0">
                <a:solidFill>
                  <a:srgbClr val="0070C0"/>
                </a:solidFill>
                <a:latin typeface="Franklin Gothic Book" panose="020B0503020102020204" pitchFamily="34" charset="0"/>
                <a:ea typeface="Calibri" panose="020F0502020204030204" pitchFamily="34" charset="0"/>
                <a:cs typeface="Times New Roman" panose="02020603050405020304" pitchFamily="18" charset="0"/>
              </a:rPr>
              <a:t>w tym również dokument, który utracił ważność, pod  warunkiem że ustalenie tożsamości na jego podstawie nie budzi wątpliwości. </a:t>
            </a:r>
          </a:p>
          <a:p>
            <a:pPr lvl="1">
              <a:defRPr/>
            </a:pPr>
            <a:endParaRPr lang="pl-PL" sz="1600" i="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endParaRPr>
          </a:p>
          <a:p>
            <a:pPr marL="465138" lvl="1" indent="-285750">
              <a:buFont typeface="Arial" panose="020B0604020202020204" pitchFamily="34" charset="0"/>
              <a:buChar char="•"/>
              <a:defRPr/>
            </a:pPr>
            <a:r>
              <a:rPr lang="pl-PL" sz="1600" b="1" i="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rPr>
              <a:t>tożsamość wyborcy może zostać także stwierdzona na podstawie aplikacji – m Tożsamość</a:t>
            </a:r>
          </a:p>
          <a:p>
            <a:pPr marL="465137" lvl="1" indent="-285750">
              <a:buFont typeface="Arial" panose="020B0604020202020204" pitchFamily="34" charset="0"/>
              <a:buChar char="•"/>
              <a:defRPr/>
            </a:pPr>
            <a:endParaRPr lang="pl-PL" sz="1600" b="1" i="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endParaRPr>
          </a:p>
          <a:p>
            <a:pPr lvl="1" indent="-277813">
              <a:defRPr/>
            </a:pPr>
            <a:r>
              <a:rPr lang="pl-PL" b="1" i="1" dirty="0">
                <a:latin typeface="+mn-lt"/>
                <a:ea typeface="Calibri" panose="020F0502020204030204" pitchFamily="34" charset="0"/>
                <a:cs typeface="Times New Roman" panose="02020603050405020304" pitchFamily="18" charset="0"/>
              </a:rPr>
              <a:t> </a:t>
            </a:r>
            <a:r>
              <a:rPr lang="pl-PL" sz="1400" b="1" i="1" dirty="0" smtClean="0">
                <a:latin typeface="+mn-lt"/>
                <a:ea typeface="Calibri" panose="020F0502020204030204" pitchFamily="34" charset="0"/>
                <a:cs typeface="Times New Roman" panose="02020603050405020304" pitchFamily="18" charset="0"/>
              </a:rPr>
              <a:t> </a:t>
            </a:r>
            <a:r>
              <a:rPr lang="pl-PL" sz="1400" b="1" u="sng" dirty="0">
                <a:latin typeface="+mn-lt"/>
                <a:ea typeface="Calibri" panose="020F0502020204030204" pitchFamily="34" charset="0"/>
                <a:cs typeface="Times New Roman" panose="02020603050405020304" pitchFamily="18" charset="0"/>
              </a:rPr>
              <a:t>Elementy, które potwierdzają, że wyświetlane dane są wiarygodne, bezpieczne i aktualne</a:t>
            </a:r>
            <a:r>
              <a:rPr lang="pl-PL" sz="1400" b="1" u="sng" dirty="0" smtClean="0">
                <a:latin typeface="+mn-lt"/>
                <a:ea typeface="Calibri" panose="020F0502020204030204" pitchFamily="34" charset="0"/>
                <a:cs typeface="Times New Roman" panose="02020603050405020304" pitchFamily="18" charset="0"/>
              </a:rPr>
              <a:t>:</a:t>
            </a:r>
          </a:p>
          <a:p>
            <a:pPr lvl="1" indent="-277813">
              <a:defRPr/>
            </a:pPr>
            <a:endParaRPr lang="pl-PL" sz="1400" b="1" u="sng" dirty="0">
              <a:latin typeface="+mn-lt"/>
              <a:ea typeface="Calibri" panose="020F0502020204030204" pitchFamily="34" charset="0"/>
              <a:cs typeface="Times New Roman" panose="02020603050405020304" pitchFamily="18" charset="0"/>
            </a:endParaRPr>
          </a:p>
          <a:p>
            <a:pPr lvl="6">
              <a:lnSpc>
                <a:spcPct val="150000"/>
              </a:lnSpc>
              <a:defRPr/>
            </a:pPr>
            <a:r>
              <a:rPr lang="pl-PL" dirty="0">
                <a:latin typeface="+mn-lt"/>
                <a:ea typeface="Calibri" panose="020F0502020204030204" pitchFamily="34" charset="0"/>
                <a:cs typeface="Times New Roman" panose="02020603050405020304" pitchFamily="18" charset="0"/>
              </a:rPr>
              <a:t>a</a:t>
            </a:r>
            <a:r>
              <a:rPr lang="pl-PL" dirty="0" smtClean="0">
                <a:latin typeface="+mn-lt"/>
                <a:ea typeface="Calibri" panose="020F0502020204030204" pitchFamily="34" charset="0"/>
                <a:cs typeface="Times New Roman" panose="02020603050405020304" pitchFamily="18" charset="0"/>
              </a:rPr>
              <a:t>) </a:t>
            </a:r>
            <a:r>
              <a:rPr lang="pl-PL" b="1" dirty="0" smtClean="0">
                <a:solidFill>
                  <a:srgbClr val="3965B5"/>
                </a:solidFill>
                <a:latin typeface="+mn-lt"/>
                <a:ea typeface="Calibri" panose="020F0502020204030204" pitchFamily="34" charset="0"/>
                <a:cs typeface="Times New Roman" panose="02020603050405020304" pitchFamily="18" charset="0"/>
              </a:rPr>
              <a:t>hologram</a:t>
            </a:r>
            <a:r>
              <a:rPr lang="pl-PL" b="1" dirty="0" smtClean="0">
                <a:latin typeface="+mn-lt"/>
                <a:ea typeface="Calibri" panose="020F0502020204030204" pitchFamily="34" charset="0"/>
                <a:cs typeface="Times New Roman" panose="02020603050405020304" pitchFamily="18" charset="0"/>
              </a:rPr>
              <a:t> </a:t>
            </a:r>
            <a:r>
              <a:rPr lang="pl-PL" dirty="0">
                <a:latin typeface="+mn-lt"/>
                <a:ea typeface="Calibri" panose="020F0502020204030204" pitchFamily="34" charset="0"/>
                <a:cs typeface="Times New Roman" panose="02020603050405020304" pitchFamily="18" charset="0"/>
              </a:rPr>
              <a:t>(zmieniające natężenie barw godło Rzeczypospolitej Polskiej w lewym górnym rogu),</a:t>
            </a:r>
          </a:p>
          <a:p>
            <a:pPr lvl="6">
              <a:lnSpc>
                <a:spcPct val="150000"/>
              </a:lnSpc>
              <a:defRPr/>
            </a:pPr>
            <a:r>
              <a:rPr lang="pl-PL" dirty="0">
                <a:latin typeface="+mn-lt"/>
                <a:ea typeface="Calibri" panose="020F0502020204030204" pitchFamily="34" charset="0"/>
                <a:cs typeface="Times New Roman" panose="02020603050405020304" pitchFamily="18" charset="0"/>
              </a:rPr>
              <a:t>b</a:t>
            </a:r>
            <a:r>
              <a:rPr lang="pl-PL" dirty="0" smtClean="0">
                <a:latin typeface="+mn-lt"/>
                <a:ea typeface="Calibri" panose="020F0502020204030204" pitchFamily="34" charset="0"/>
                <a:cs typeface="Times New Roman" panose="02020603050405020304" pitchFamily="18" charset="0"/>
              </a:rPr>
              <a:t>) </a:t>
            </a:r>
            <a:r>
              <a:rPr lang="pl-PL" b="1" dirty="0" smtClean="0">
                <a:solidFill>
                  <a:srgbClr val="0070C0"/>
                </a:solidFill>
                <a:latin typeface="+mn-lt"/>
                <a:ea typeface="Calibri" panose="020F0502020204030204" pitchFamily="34" charset="0"/>
                <a:cs typeface="Times New Roman" panose="02020603050405020304" pitchFamily="18" charset="0"/>
              </a:rPr>
              <a:t>data </a:t>
            </a:r>
            <a:r>
              <a:rPr lang="pl-PL" b="1" dirty="0">
                <a:solidFill>
                  <a:srgbClr val="0070C0"/>
                </a:solidFill>
                <a:latin typeface="+mn-lt"/>
                <a:ea typeface="Calibri" panose="020F0502020204030204" pitchFamily="34" charset="0"/>
                <a:cs typeface="Times New Roman" panose="02020603050405020304" pitchFamily="18" charset="0"/>
              </a:rPr>
              <a:t>ostatniej aktualizacji </a:t>
            </a:r>
            <a:r>
              <a:rPr lang="pl-PL" dirty="0">
                <a:latin typeface="+mn-lt"/>
                <a:ea typeface="Calibri" panose="020F0502020204030204" pitchFamily="34" charset="0"/>
                <a:cs typeface="Times New Roman" panose="02020603050405020304" pitchFamily="18" charset="0"/>
              </a:rPr>
              <a:t>(„OSTATNIA AKTUALIZACJA” w prawym górnym rogu) </a:t>
            </a:r>
          </a:p>
          <a:p>
            <a:pPr lvl="6">
              <a:lnSpc>
                <a:spcPct val="150000"/>
              </a:lnSpc>
              <a:defRPr/>
            </a:pPr>
            <a:r>
              <a:rPr lang="pl-PL" dirty="0" smtClean="0">
                <a:latin typeface="+mn-lt"/>
                <a:ea typeface="Calibri" panose="020F0502020204030204" pitchFamily="34" charset="0"/>
                <a:cs typeface="Times New Roman" panose="02020603050405020304" pitchFamily="18" charset="0"/>
              </a:rPr>
              <a:t>    – </a:t>
            </a:r>
            <a:r>
              <a:rPr lang="pl-PL" dirty="0">
                <a:latin typeface="+mn-lt"/>
                <a:ea typeface="Calibri" panose="020F0502020204030204" pitchFamily="34" charset="0"/>
                <a:cs typeface="Times New Roman" panose="02020603050405020304" pitchFamily="18" charset="0"/>
              </a:rPr>
              <a:t>data ta nie musi być datą dnia, w którym przeprowadzane są wybory,</a:t>
            </a:r>
          </a:p>
          <a:p>
            <a:pPr lvl="6">
              <a:lnSpc>
                <a:spcPct val="150000"/>
              </a:lnSpc>
              <a:defRPr/>
            </a:pPr>
            <a:r>
              <a:rPr lang="pl-PL" dirty="0">
                <a:latin typeface="+mn-lt"/>
                <a:ea typeface="Calibri" panose="020F0502020204030204" pitchFamily="34" charset="0"/>
                <a:cs typeface="Times New Roman" panose="02020603050405020304" pitchFamily="18" charset="0"/>
              </a:rPr>
              <a:t>c</a:t>
            </a:r>
            <a:r>
              <a:rPr lang="pl-PL" dirty="0" smtClean="0">
                <a:latin typeface="+mn-lt"/>
                <a:ea typeface="Calibri" panose="020F0502020204030204" pitchFamily="34" charset="0"/>
                <a:cs typeface="Times New Roman" panose="02020603050405020304" pitchFamily="18" charset="0"/>
              </a:rPr>
              <a:t>) </a:t>
            </a:r>
            <a:r>
              <a:rPr lang="pl-PL" b="1" dirty="0" smtClean="0">
                <a:solidFill>
                  <a:srgbClr val="3965B5"/>
                </a:solidFill>
                <a:latin typeface="+mn-lt"/>
                <a:ea typeface="Calibri" panose="020F0502020204030204" pitchFamily="34" charset="0"/>
                <a:cs typeface="Times New Roman" panose="02020603050405020304" pitchFamily="18" charset="0"/>
              </a:rPr>
              <a:t>znak </a:t>
            </a:r>
            <a:r>
              <a:rPr lang="pl-PL" b="1" dirty="0">
                <a:solidFill>
                  <a:srgbClr val="3965B5"/>
                </a:solidFill>
                <a:latin typeface="+mn-lt"/>
                <a:ea typeface="Calibri" panose="020F0502020204030204" pitchFamily="34" charset="0"/>
                <a:cs typeface="Times New Roman" panose="02020603050405020304" pitchFamily="18" charset="0"/>
              </a:rPr>
              <a:t>wodny </a:t>
            </a:r>
            <a:r>
              <a:rPr lang="pl-PL" dirty="0">
                <a:latin typeface="+mn-lt"/>
                <a:ea typeface="Calibri" panose="020F0502020204030204" pitchFamily="34" charset="0"/>
                <a:cs typeface="Times New Roman" panose="02020603050405020304" pitchFamily="18" charset="0"/>
              </a:rPr>
              <a:t>(godło Rzeczypospolitej Polskiej pod danymi osobowymi),</a:t>
            </a:r>
          </a:p>
          <a:p>
            <a:pPr lvl="6">
              <a:lnSpc>
                <a:spcPct val="150000"/>
              </a:lnSpc>
              <a:defRPr/>
            </a:pPr>
            <a:r>
              <a:rPr lang="pl-PL" dirty="0">
                <a:latin typeface="+mn-lt"/>
                <a:ea typeface="Calibri" panose="020F0502020204030204" pitchFamily="34" charset="0"/>
                <a:cs typeface="Times New Roman" panose="02020603050405020304" pitchFamily="18" charset="0"/>
              </a:rPr>
              <a:t>d</a:t>
            </a:r>
            <a:r>
              <a:rPr lang="pl-PL" dirty="0" smtClean="0">
                <a:latin typeface="+mn-lt"/>
                <a:ea typeface="Calibri" panose="020F0502020204030204" pitchFamily="34" charset="0"/>
                <a:cs typeface="Times New Roman" panose="02020603050405020304" pitchFamily="18" charset="0"/>
              </a:rPr>
              <a:t>) </a:t>
            </a:r>
            <a:r>
              <a:rPr lang="pl-PL" b="1" dirty="0" smtClean="0">
                <a:solidFill>
                  <a:srgbClr val="3965B5"/>
                </a:solidFill>
                <a:latin typeface="+mn-lt"/>
                <a:ea typeface="Calibri" panose="020F0502020204030204" pitchFamily="34" charset="0"/>
                <a:cs typeface="Times New Roman" panose="02020603050405020304" pitchFamily="18" charset="0"/>
              </a:rPr>
              <a:t>ruchomy </a:t>
            </a:r>
            <a:r>
              <a:rPr lang="pl-PL" b="1" dirty="0">
                <a:solidFill>
                  <a:srgbClr val="3965B5"/>
                </a:solidFill>
                <a:latin typeface="+mn-lt"/>
                <a:ea typeface="Calibri" panose="020F0502020204030204" pitchFamily="34" charset="0"/>
                <a:cs typeface="Times New Roman" panose="02020603050405020304" pitchFamily="18" charset="0"/>
              </a:rPr>
              <a:t>element </a:t>
            </a:r>
            <a:r>
              <a:rPr lang="pl-PL" dirty="0">
                <a:latin typeface="+mn-lt"/>
                <a:ea typeface="Calibri" panose="020F0502020204030204" pitchFamily="34" charset="0"/>
                <a:cs typeface="Times New Roman" panose="02020603050405020304" pitchFamily="18" charset="0"/>
              </a:rPr>
              <a:t>(falująca flaga Rzeczypospolitej Polskiej w lewym dolnym rogu</a:t>
            </a:r>
            <a:r>
              <a:rPr lang="pl-PL" dirty="0" smtClean="0">
                <a:latin typeface="+mn-lt"/>
                <a:ea typeface="Calibri" panose="020F0502020204030204" pitchFamily="34" charset="0"/>
                <a:cs typeface="Times New Roman" panose="02020603050405020304" pitchFamily="18" charset="0"/>
              </a:rPr>
              <a:t>).</a:t>
            </a:r>
            <a:endParaRPr lang="pl-PL" sz="1400" i="1" dirty="0">
              <a:latin typeface="+mn-lt"/>
              <a:ea typeface="Calibri" panose="020F0502020204030204" pitchFamily="34" charset="0"/>
              <a:cs typeface="Times New Roman" panose="02020603050405020304" pitchFamily="18" charset="0"/>
            </a:endParaRPr>
          </a:p>
          <a:p>
            <a:pPr marL="179388" lvl="3">
              <a:lnSpc>
                <a:spcPct val="150000"/>
              </a:lnSpc>
              <a:defRPr/>
            </a:pPr>
            <a:r>
              <a:rPr lang="pl-PL" sz="1200" i="1" dirty="0">
                <a:latin typeface="Franklin Gothic Book" panose="020B0503020102020204" pitchFamily="34" charset="0"/>
                <a:ea typeface="Calibri" panose="020F0502020204030204" pitchFamily="34" charset="0"/>
                <a:cs typeface="Times New Roman" panose="02020603050405020304" pitchFamily="18" charset="0"/>
              </a:rPr>
              <a:t>w przypadku stwierdzenia wątpliwości w zakresie autentyczności aplikacji członek komisji sprawdzający m Tożsamość powinien poprosić wyborcę o wykonanie sprawdzenia w usłudze m Tożsamość, w szczególności poprzez wyjście z aplikacji </a:t>
            </a:r>
            <a:endParaRPr lang="pl-PL" sz="1200" i="1" dirty="0" smtClean="0">
              <a:latin typeface="Franklin Gothic Book" panose="020B0503020102020204" pitchFamily="34" charset="0"/>
              <a:ea typeface="Calibri" panose="020F0502020204030204" pitchFamily="34" charset="0"/>
              <a:cs typeface="Times New Roman" panose="02020603050405020304" pitchFamily="18" charset="0"/>
            </a:endParaRPr>
          </a:p>
          <a:p>
            <a:pPr marL="179388" lvl="3">
              <a:lnSpc>
                <a:spcPct val="150000"/>
              </a:lnSpc>
              <a:defRPr/>
            </a:pPr>
            <a:r>
              <a:rPr lang="pl-PL" sz="1200" i="1" dirty="0" smtClean="0">
                <a:latin typeface="Franklin Gothic Book" panose="020B0503020102020204" pitchFamily="34" charset="0"/>
                <a:ea typeface="Calibri" panose="020F0502020204030204" pitchFamily="34" charset="0"/>
                <a:cs typeface="Times New Roman" panose="02020603050405020304" pitchFamily="18" charset="0"/>
              </a:rPr>
              <a:t>i </a:t>
            </a:r>
            <a:r>
              <a:rPr lang="pl-PL" sz="1200" i="1" dirty="0">
                <a:latin typeface="Franklin Gothic Book" panose="020B0503020102020204" pitchFamily="34" charset="0"/>
                <a:ea typeface="Calibri" panose="020F0502020204030204" pitchFamily="34" charset="0"/>
                <a:cs typeface="Times New Roman" panose="02020603050405020304" pitchFamily="18" charset="0"/>
              </a:rPr>
              <a:t>ponowne zalogowanie się.</a:t>
            </a:r>
          </a:p>
          <a:p>
            <a:pPr lvl="1">
              <a:lnSpc>
                <a:spcPct val="150000"/>
              </a:lnSpc>
              <a:defRPr/>
            </a:pPr>
            <a:endParaRPr lang="pl-PL" sz="1600" i="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endParaRPr>
          </a:p>
          <a:p>
            <a:pPr lvl="1">
              <a:lnSpc>
                <a:spcPct val="150000"/>
              </a:lnSpc>
              <a:defRPr/>
            </a:pPr>
            <a:endParaRPr lang="pl-PL" b="1" dirty="0">
              <a:latin typeface="Franklin Gothic Book" panose="020B0503020102020204" pitchFamily="34" charset="0"/>
            </a:endParaRPr>
          </a:p>
          <a:p>
            <a:pPr lvl="1">
              <a:defRPr/>
            </a:pPr>
            <a:r>
              <a:rPr lang="pl-PL" sz="800" dirty="0">
                <a:latin typeface="+mn-lt"/>
                <a:cs typeface="Arial" panose="020B0604020202020204" pitchFamily="34" charset="0"/>
              </a:rPr>
              <a:t> </a:t>
            </a:r>
            <a:endParaRPr lang="pl-PL" sz="100" dirty="0">
              <a:latin typeface="+mn-lt"/>
              <a:cs typeface="Arial" panose="020B0604020202020204" pitchFamily="34" charset="0"/>
            </a:endParaRPr>
          </a:p>
        </p:txBody>
      </p:sp>
      <p:pic>
        <p:nvPicPr>
          <p:cNvPr id="72708" name="Picture 2" descr="https://encrypted-tbn3.gstatic.com/images?q=tbn:ANd9GcTllP2rHHAmCLWvbGjAtnvnBj5AysqnGhTaI1DFooTG1jzEXm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754" y="1427613"/>
            <a:ext cx="1567458" cy="86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t>38</a:t>
            </a:fld>
            <a:endParaRPr lang="pl-PL"/>
          </a:p>
        </p:txBody>
      </p:sp>
    </p:spTree>
    <p:extLst>
      <p:ext uri="{BB962C8B-B14F-4D97-AF65-F5344CB8AC3E}">
        <p14:creationId xmlns:p14="http://schemas.microsoft.com/office/powerpoint/2010/main" val="2634381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4294967295"/>
          </p:nvPr>
        </p:nvSpPr>
        <p:spPr>
          <a:xfrm>
            <a:off x="90616" y="1529749"/>
            <a:ext cx="8785225" cy="5616575"/>
          </a:xfrm>
        </p:spPr>
        <p:txBody>
          <a:bodyPr>
            <a:normAutofit fontScale="25000" lnSpcReduction="20000"/>
          </a:bodyPr>
          <a:lstStyle/>
          <a:p>
            <a:pPr algn="just">
              <a:lnSpc>
                <a:spcPct val="170000"/>
              </a:lnSpc>
              <a:spcBef>
                <a:spcPct val="0"/>
              </a:spcBef>
              <a:buFont typeface="Arial" panose="020B0604020202020204" pitchFamily="34" charset="0"/>
              <a:buChar char="•"/>
              <a:defRPr/>
            </a:pPr>
            <a:r>
              <a:rPr lang="pl-PL" altLang="pl-PL" sz="6400" dirty="0" smtClean="0">
                <a:latin typeface="Franklin Gothic Book" panose="020B0503020102020204" pitchFamily="34" charset="0"/>
              </a:rPr>
              <a:t>komisja </a:t>
            </a:r>
            <a:r>
              <a:rPr lang="pl-PL" altLang="pl-PL" sz="6400" dirty="0">
                <a:latin typeface="Franklin Gothic Book" panose="020B0503020102020204" pitchFamily="34" charset="0"/>
              </a:rPr>
              <a:t>zwraca uwagę, by wyborca potwierdził własnoręcznym podpisem, w przeznaczonej na to rubryce spisu wyborców, fakt otrzymania kart.</a:t>
            </a:r>
            <a:r>
              <a:rPr lang="pl-PL" altLang="pl-PL" sz="6400" b="1" dirty="0">
                <a:latin typeface="Franklin Gothic Book" panose="020B0503020102020204" pitchFamily="34" charset="0"/>
              </a:rPr>
              <a:t> </a:t>
            </a:r>
            <a:r>
              <a:rPr lang="pl-PL" altLang="pl-PL" sz="6400" b="1" dirty="0">
                <a:solidFill>
                  <a:srgbClr val="90181B"/>
                </a:solidFill>
                <a:latin typeface="Franklin Gothic Book" panose="020B0503020102020204" pitchFamily="34" charset="0"/>
              </a:rPr>
              <a:t>  </a:t>
            </a:r>
          </a:p>
          <a:p>
            <a:pPr algn="just">
              <a:lnSpc>
                <a:spcPct val="170000"/>
              </a:lnSpc>
              <a:spcBef>
                <a:spcPct val="0"/>
              </a:spcBef>
              <a:buFont typeface="Arial" panose="020B0604020202020204" pitchFamily="34" charset="0"/>
              <a:buChar char="•"/>
              <a:defRPr/>
            </a:pPr>
            <a:r>
              <a:rPr lang="pl-PL" altLang="pl-PL" sz="6400" b="1" dirty="0">
                <a:solidFill>
                  <a:srgbClr val="90181B"/>
                </a:solidFill>
                <a:latin typeface="Franklin Gothic Book" panose="020B0503020102020204" pitchFamily="34" charset="0"/>
              </a:rPr>
              <a:t>jeżeli wyborca nie potwierdzi własnoręcznym podpisem odbioru karty do głosowania, komisja odmawia ich wydania. </a:t>
            </a:r>
          </a:p>
          <a:p>
            <a:pPr marL="0" indent="0" algn="just">
              <a:lnSpc>
                <a:spcPct val="100000"/>
              </a:lnSpc>
              <a:spcBef>
                <a:spcPct val="0"/>
              </a:spcBef>
              <a:buFont typeface="Arial" panose="020B0604020202020204" pitchFamily="34" charset="0"/>
              <a:buNone/>
              <a:defRPr/>
            </a:pPr>
            <a:endParaRPr lang="pl-PL" altLang="pl-PL" sz="6400" b="1" dirty="0">
              <a:latin typeface="Franklin Gothic Book" panose="020B0503020102020204" pitchFamily="34" charset="0"/>
            </a:endParaRPr>
          </a:p>
          <a:p>
            <a:pPr lvl="2" algn="just">
              <a:lnSpc>
                <a:spcPct val="170000"/>
              </a:lnSpc>
              <a:spcBef>
                <a:spcPct val="0"/>
              </a:spcBef>
              <a:defRPr/>
            </a:pPr>
            <a:r>
              <a:rPr lang="pl-PL" altLang="pl-PL" sz="6400" b="1" dirty="0">
                <a:latin typeface="Franklin Gothic Book" panose="020B0503020102020204" pitchFamily="34" charset="0"/>
              </a:rPr>
              <a:t> </a:t>
            </a:r>
            <a:r>
              <a:rPr lang="pl-PL" altLang="pl-PL" sz="6400" dirty="0">
                <a:latin typeface="Franklin Gothic Book" panose="020B0503020102020204" pitchFamily="34" charset="0"/>
              </a:rPr>
              <a:t>jedynie w przypadku gdy wyborca okaże komisji dokument potwierdzający, że jest osobą niepełnosprawną o znacznym lub umiarkowanym stopniu niepełnosprawności i nie może w związku z tym potwierdzić otrzymania kart do głosowania, członek komisji wydający karty do głosowania wraz z przewodniczącym lub zastępcą przewodniczącego stwierdza fakt wydania kart oraz przyczynę braku podpisu osoby otrzymującej karty.</a:t>
            </a:r>
          </a:p>
          <a:p>
            <a:pPr marL="76200" indent="0" algn="just">
              <a:buNone/>
              <a:defRPr/>
            </a:pPr>
            <a:endParaRPr lang="pl-PL" altLang="pl-PL" sz="6400" b="1" dirty="0">
              <a:latin typeface="Franklin Gothic Book" panose="020B0503020102020204" pitchFamily="34" charset="0"/>
            </a:endParaRPr>
          </a:p>
          <a:p>
            <a:pPr algn="just">
              <a:buFont typeface="Arial" panose="020B0604020202020204" pitchFamily="34" charset="0"/>
              <a:buChar char="•"/>
              <a:defRPr/>
            </a:pPr>
            <a:r>
              <a:rPr lang="pl-PL" altLang="pl-PL" sz="6400" b="1" dirty="0" smtClean="0">
                <a:latin typeface="Franklin Gothic Book" panose="020B0503020102020204" pitchFamily="34" charset="0"/>
              </a:rPr>
              <a:t>czynności </a:t>
            </a:r>
            <a:r>
              <a:rPr lang="pl-PL" altLang="pl-PL" sz="6400" b="1" dirty="0">
                <a:latin typeface="Franklin Gothic Book" panose="020B0503020102020204" pitchFamily="34" charset="0"/>
              </a:rPr>
              <a:t>te wykonuje przewodniczący komisji lub zastępca przewodniczącego w obecności innego członka  komisji.</a:t>
            </a:r>
          </a:p>
          <a:p>
            <a:pPr marL="0" indent="0" algn="just">
              <a:buFont typeface="Arial" panose="020B0604020202020204" pitchFamily="34" charset="0"/>
              <a:buNone/>
              <a:defRPr/>
            </a:pPr>
            <a:endParaRPr lang="pl-PL" sz="2000" b="1" dirty="0">
              <a:latin typeface="Franklin Gothic Medium" panose="020B0603020102020204" pitchFamily="34" charset="0"/>
            </a:endParaRPr>
          </a:p>
          <a:p>
            <a:pPr marL="0" indent="0" algn="ctr">
              <a:buFont typeface="Arial" panose="020B0604020202020204" pitchFamily="34" charset="0"/>
              <a:buNone/>
              <a:defRPr/>
            </a:pPr>
            <a:endParaRPr lang="pl-PL" altLang="pl-PL" sz="2000" b="1" dirty="0">
              <a:solidFill>
                <a:srgbClr val="9D032A"/>
              </a:solidFill>
              <a:latin typeface="Franklin Gothic Book" panose="020B0503020102020204" pitchFamily="34" charset="0"/>
            </a:endParaRPr>
          </a:p>
          <a:p>
            <a:pPr marL="0" indent="0" algn="ctr">
              <a:buFont typeface="Arial" panose="020B0604020202020204" pitchFamily="34" charset="0"/>
              <a:buNone/>
              <a:defRPr/>
            </a:pPr>
            <a:r>
              <a:rPr lang="pl-PL" altLang="pl-PL" sz="2000" b="1" dirty="0">
                <a:solidFill>
                  <a:srgbClr val="9D032A"/>
                </a:solidFill>
                <a:latin typeface="Franklin Gothic Book" panose="020B0503020102020204" pitchFamily="34" charset="0"/>
              </a:rPr>
              <a:t> </a:t>
            </a:r>
            <a:endParaRPr lang="pl-PL" sz="2000" dirty="0">
              <a:latin typeface="Franklin Gothic Book" panose="020B0503020102020204" pitchFamily="34" charset="0"/>
            </a:endParaRPr>
          </a:p>
        </p:txBody>
      </p:sp>
      <p:sp>
        <p:nvSpPr>
          <p:cNvPr id="4" name="Rectangle 3"/>
          <p:cNvSpPr/>
          <p:nvPr/>
        </p:nvSpPr>
        <p:spPr>
          <a:xfrm>
            <a:off x="490151" y="832759"/>
            <a:ext cx="6034216" cy="867930"/>
          </a:xfrm>
          <a:prstGeom prst="rect">
            <a:avLst/>
          </a:prstGeom>
        </p:spPr>
        <p:txBody>
          <a:bodyPr wrap="square">
            <a:spAutoFit/>
          </a:bodyPr>
          <a:lstStyle/>
          <a:p>
            <a:pPr marL="0" indent="0" algn="ctr">
              <a:buFont typeface="Arial" panose="020B0604020202020204" pitchFamily="34" charset="0"/>
              <a:buNone/>
              <a:defRPr/>
            </a:pPr>
            <a:r>
              <a:rPr lang="pl-PL" altLang="pl-PL" sz="1800" b="1" dirty="0">
                <a:solidFill>
                  <a:schemeClr val="bg1"/>
                </a:solidFill>
                <a:latin typeface="Arial Black" panose="020B0A04020102020204" pitchFamily="34" charset="0"/>
              </a:rPr>
              <a:t>WYBORCY UJĘCI W SPISIE WYBORCÓW</a:t>
            </a:r>
            <a:endParaRPr lang="pl-PL" sz="1200" b="1" dirty="0">
              <a:solidFill>
                <a:schemeClr val="bg1"/>
              </a:solidFill>
              <a:latin typeface="Franklin Gothic Book" panose="020B0503020102020204" pitchFamily="34" charset="0"/>
            </a:endParaRPr>
          </a:p>
          <a:p>
            <a:pPr algn="just">
              <a:spcBef>
                <a:spcPct val="0"/>
              </a:spcBef>
              <a:defRPr/>
            </a:pPr>
            <a:r>
              <a:rPr lang="pl-PL" sz="1200" b="1" dirty="0">
                <a:solidFill>
                  <a:schemeClr val="bg1"/>
                </a:solidFill>
                <a:latin typeface="Franklin Gothic Book" panose="020B0503020102020204" pitchFamily="34" charset="0"/>
              </a:rPr>
              <a:t>  </a:t>
            </a:r>
          </a:p>
          <a:p>
            <a:pPr algn="just">
              <a:lnSpc>
                <a:spcPct val="170000"/>
              </a:lnSpc>
              <a:spcBef>
                <a:spcPct val="0"/>
              </a:spcBef>
              <a:buFontTx/>
              <a:buNone/>
              <a:defRPr/>
            </a:pPr>
            <a:r>
              <a:rPr lang="pl-PL" altLang="pl-PL" sz="1200" dirty="0">
                <a:solidFill>
                  <a:schemeClr val="bg1"/>
                </a:solidFill>
                <a:latin typeface="Franklin Gothic Book" panose="020B0503020102020204" pitchFamily="34" charset="0"/>
              </a:rPr>
              <a:t>      </a:t>
            </a:r>
          </a:p>
        </p:txBody>
      </p:sp>
      <p:pic>
        <p:nvPicPr>
          <p:cNvPr id="5"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idx="12"/>
          </p:nvPr>
        </p:nvSpPr>
        <p:spPr/>
        <p:txBody>
          <a:bodyPr/>
          <a:lstStyle/>
          <a:p>
            <a:fld id="{1AD84A18-9CD5-4651-9EFB-5D7BAC229282}" type="slidenum">
              <a:rPr lang="pl-PL" smtClean="0"/>
              <a:t>39</a:t>
            </a:fld>
            <a:endParaRPr lang="pl-PL"/>
          </a:p>
        </p:txBody>
      </p:sp>
    </p:spTree>
    <p:extLst>
      <p:ext uri="{BB962C8B-B14F-4D97-AF65-F5344CB8AC3E}">
        <p14:creationId xmlns:p14="http://schemas.microsoft.com/office/powerpoint/2010/main" val="3213637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1">
            <a:extLst>
              <a:ext uri="{FF2B5EF4-FFF2-40B4-BE49-F238E27FC236}">
                <a16:creationId xmlns:a16="http://schemas.microsoft.com/office/drawing/2014/main" xmlns="" id="{6814329B-F9AC-4BC2-8A66-431D9AD3BA1D}"/>
              </a:ext>
            </a:extLst>
          </p:cNvPr>
          <p:cNvSpPr>
            <a:spLocks noChangeArrowheads="1"/>
          </p:cNvSpPr>
          <p:nvPr/>
        </p:nvSpPr>
        <p:spPr bwMode="auto">
          <a:xfrm>
            <a:off x="595373" y="790234"/>
            <a:ext cx="3608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dirty="0">
                <a:solidFill>
                  <a:schemeClr val="bg1"/>
                </a:solidFill>
                <a:latin typeface="Arial Black" panose="020B0A04020102020204" pitchFamily="34" charset="0"/>
                <a:cs typeface="Arial" panose="020B0604020202020204" pitchFamily="34" charset="0"/>
              </a:rPr>
              <a:t>CZŁONKOWIE KOMISJI </a:t>
            </a:r>
          </a:p>
        </p:txBody>
      </p:sp>
      <p:sp>
        <p:nvSpPr>
          <p:cNvPr id="4" name="Symbol zastępczy zawartości 2">
            <a:extLst>
              <a:ext uri="{FF2B5EF4-FFF2-40B4-BE49-F238E27FC236}">
                <a16:creationId xmlns:a16="http://schemas.microsoft.com/office/drawing/2014/main" xmlns="" id="{9841F8C0-34D0-4B90-A898-B66016195E39}"/>
              </a:ext>
            </a:extLst>
          </p:cNvPr>
          <p:cNvSpPr txBox="1">
            <a:spLocks/>
          </p:cNvSpPr>
          <p:nvPr/>
        </p:nvSpPr>
        <p:spPr>
          <a:xfrm>
            <a:off x="30163" y="2086076"/>
            <a:ext cx="8789987" cy="4824412"/>
          </a:xfrm>
          <a:prstGeom prst="rect">
            <a:avLst/>
          </a:prstGeom>
          <a:noFill/>
        </p:spPr>
        <p:txBody>
          <a:bodyPr/>
          <a:lstStyle/>
          <a:p>
            <a:pPr marL="285750" indent="-285750" eaLnBrk="1" fontAlgn="auto" hangingPunct="1">
              <a:spcBef>
                <a:spcPct val="20000"/>
              </a:spcBef>
              <a:spcAft>
                <a:spcPts val="0"/>
              </a:spcAft>
              <a:buFont typeface="Arial" panose="020B0604020202020204" pitchFamily="34" charset="0"/>
              <a:buChar char="•"/>
              <a:defRPr/>
            </a:pPr>
            <a:r>
              <a:rPr lang="pl-PL" dirty="0">
                <a:latin typeface="Franklin Gothic Book" panose="020B0503020102020204" pitchFamily="34" charset="0"/>
                <a:cs typeface="Arial" panose="020B0604020202020204" pitchFamily="34" charset="0"/>
              </a:rPr>
              <a:t>  </a:t>
            </a:r>
            <a:r>
              <a:rPr lang="pl-PL" sz="1600" dirty="0">
                <a:latin typeface="Franklin Gothic Book" panose="020B0503020102020204" pitchFamily="34" charset="0"/>
                <a:cs typeface="Arial" panose="020B0604020202020204" pitchFamily="34" charset="0"/>
              </a:rPr>
              <a:t>są obowiązani nosić  </a:t>
            </a:r>
            <a:r>
              <a:rPr lang="pl-PL" sz="1600" b="1" dirty="0">
                <a:latin typeface="Franklin Gothic Book" panose="020B0503020102020204" pitchFamily="34" charset="0"/>
                <a:cs typeface="Arial" panose="020B0604020202020204" pitchFamily="34" charset="0"/>
              </a:rPr>
              <a:t>identyfikatory</a:t>
            </a:r>
          </a:p>
          <a:p>
            <a:pPr eaLnBrk="1" fontAlgn="auto" hangingPunct="1">
              <a:spcBef>
                <a:spcPct val="20000"/>
              </a:spcBef>
              <a:spcAft>
                <a:spcPts val="0"/>
              </a:spcAft>
              <a:defRPr/>
            </a:pPr>
            <a:endParaRPr lang="pl-PL" sz="1600" dirty="0">
              <a:latin typeface="Franklin Gothic Book" panose="020B0503020102020204" pitchFamily="34" charset="0"/>
              <a:cs typeface="Arial" panose="020B0604020202020204" pitchFamily="34" charset="0"/>
            </a:endParaRPr>
          </a:p>
          <a:p>
            <a:pPr marL="285750" indent="-285750" eaLnBrk="1" fontAlgn="auto" hangingPunct="1">
              <a:spcBef>
                <a:spcPct val="20000"/>
              </a:spcBef>
              <a:spcAft>
                <a:spcPts val="0"/>
              </a:spcAft>
              <a:buFont typeface="Arial" panose="020B0604020202020204" pitchFamily="34" charset="0"/>
              <a:buChar char="•"/>
              <a:defRPr/>
            </a:pPr>
            <a:r>
              <a:rPr lang="pl-PL" sz="1600" dirty="0">
                <a:latin typeface="Franklin Gothic Book" panose="020B0503020102020204" pitchFamily="34" charset="0"/>
                <a:cs typeface="Arial" panose="020B0604020202020204" pitchFamily="34" charset="0"/>
              </a:rPr>
              <a:t>  nie mogą udzielać wyborcom</a:t>
            </a:r>
            <a:r>
              <a:rPr lang="pl-PL" sz="1600" b="1" dirty="0">
                <a:latin typeface="Franklin Gothic Book" panose="020B0503020102020204" pitchFamily="34" charset="0"/>
                <a:cs typeface="Arial" panose="020B0604020202020204" pitchFamily="34" charset="0"/>
              </a:rPr>
              <a:t> </a:t>
            </a:r>
            <a:r>
              <a:rPr lang="pl-PL" sz="1600" b="1" dirty="0">
                <a:solidFill>
                  <a:srgbClr val="3965B5"/>
                </a:solidFill>
                <a:latin typeface="Franklin Gothic Book" panose="020B0503020102020204" pitchFamily="34" charset="0"/>
                <a:cs typeface="Arial" panose="020B0604020202020204" pitchFamily="34" charset="0"/>
              </a:rPr>
              <a:t>pomocy w głosowaniu </a:t>
            </a:r>
            <a:r>
              <a:rPr lang="pl-PL" sz="1600" dirty="0">
                <a:latin typeface="Franklin Gothic Book" panose="020B0503020102020204" pitchFamily="34" charset="0"/>
                <a:cs typeface="Arial" panose="020B0604020202020204" pitchFamily="34" charset="0"/>
              </a:rPr>
              <a:t>z wyjątkiem</a:t>
            </a:r>
          </a:p>
          <a:p>
            <a:pPr eaLnBrk="1" fontAlgn="auto" hangingPunct="1">
              <a:spcBef>
                <a:spcPct val="20000"/>
              </a:spcBef>
              <a:spcAft>
                <a:spcPts val="0"/>
              </a:spcAft>
              <a:defRPr/>
            </a:pPr>
            <a:r>
              <a:rPr lang="pl-PL" sz="1600" dirty="0">
                <a:latin typeface="Franklin Gothic Book" panose="020B0503020102020204" pitchFamily="34" charset="0"/>
                <a:cs typeface="Arial" panose="020B0604020202020204" pitchFamily="34" charset="0"/>
              </a:rPr>
              <a:t>       </a:t>
            </a:r>
            <a:r>
              <a:rPr lang="pl-PL" sz="1600" dirty="0" smtClean="0">
                <a:latin typeface="Franklin Gothic Book" panose="020B0503020102020204" pitchFamily="34" charset="0"/>
                <a:cs typeface="Arial" panose="020B0604020202020204" pitchFamily="34" charset="0"/>
              </a:rPr>
              <a:t> czynności </a:t>
            </a:r>
            <a:r>
              <a:rPr lang="pl-PL" sz="1600" dirty="0">
                <a:latin typeface="Franklin Gothic Book" panose="020B0503020102020204" pitchFamily="34" charset="0"/>
                <a:cs typeface="Arial" panose="020B0604020202020204" pitchFamily="34" charset="0"/>
              </a:rPr>
              <a:t>polegającej na udzielaniu głosującym stosownych informacji;</a:t>
            </a:r>
          </a:p>
          <a:p>
            <a:pPr marL="171450" indent="-171450" eaLnBrk="1" fontAlgn="auto" hangingPunct="1">
              <a:spcBef>
                <a:spcPct val="20000"/>
              </a:spcBef>
              <a:spcAft>
                <a:spcPts val="0"/>
              </a:spcAft>
              <a:buFont typeface="Arial" panose="020B0604020202020204" pitchFamily="34" charset="0"/>
              <a:buChar char="•"/>
              <a:defRPr/>
            </a:pPr>
            <a:endParaRPr lang="pl-PL" sz="1600" dirty="0">
              <a:latin typeface="Franklin Gothic Book" panose="020B0503020102020204" pitchFamily="34" charset="0"/>
              <a:cs typeface="Arial" panose="020B0604020202020204" pitchFamily="34" charset="0"/>
            </a:endParaRPr>
          </a:p>
          <a:p>
            <a:pPr marL="285750" indent="-285750" eaLnBrk="1" fontAlgn="auto" hangingPunct="1">
              <a:spcBef>
                <a:spcPct val="20000"/>
              </a:spcBef>
              <a:spcAft>
                <a:spcPts val="0"/>
              </a:spcAft>
              <a:buFont typeface="Arial" panose="020B0604020202020204" pitchFamily="34" charset="0"/>
              <a:buChar char="•"/>
              <a:defRPr/>
            </a:pPr>
            <a:r>
              <a:rPr lang="pl-PL" sz="1600" dirty="0">
                <a:latin typeface="Franklin Gothic Book" panose="020B0503020102020204" pitchFamily="34" charset="0"/>
                <a:cs typeface="Arial" panose="020B0604020202020204" pitchFamily="34" charset="0"/>
              </a:rPr>
              <a:t>  na wniosek wyborcy komisja jest obowiązana </a:t>
            </a:r>
            <a:r>
              <a:rPr lang="pl-PL" sz="1600" b="1" dirty="0">
                <a:solidFill>
                  <a:srgbClr val="3965B5"/>
                </a:solidFill>
                <a:latin typeface="Franklin Gothic Book" panose="020B0503020102020204" pitchFamily="34" charset="0"/>
                <a:cs typeface="Arial" panose="020B0604020202020204" pitchFamily="34" charset="0"/>
              </a:rPr>
              <a:t>wyjaśnić sposób głosowania</a:t>
            </a:r>
            <a:r>
              <a:rPr lang="pl-PL" sz="1600" b="1" dirty="0">
                <a:latin typeface="Franklin Gothic Book" panose="020B0503020102020204" pitchFamily="34" charset="0"/>
                <a:cs typeface="Arial" panose="020B0604020202020204" pitchFamily="34" charset="0"/>
              </a:rPr>
              <a:t/>
            </a:r>
            <a:br>
              <a:rPr lang="pl-PL" sz="1600" b="1" dirty="0">
                <a:latin typeface="Franklin Gothic Book" panose="020B0503020102020204" pitchFamily="34" charset="0"/>
                <a:cs typeface="Arial" panose="020B0604020202020204" pitchFamily="34" charset="0"/>
              </a:rPr>
            </a:br>
            <a:r>
              <a:rPr lang="pl-PL" sz="1600" b="1" dirty="0">
                <a:latin typeface="Franklin Gothic Book" panose="020B0503020102020204" pitchFamily="34" charset="0"/>
                <a:cs typeface="Arial" panose="020B0604020202020204" pitchFamily="34" charset="0"/>
              </a:rPr>
              <a:t>  </a:t>
            </a:r>
            <a:r>
              <a:rPr lang="pl-PL" sz="1600" dirty="0">
                <a:latin typeface="Franklin Gothic Book" panose="020B0503020102020204" pitchFamily="34" charset="0"/>
                <a:cs typeface="Arial" panose="020B0604020202020204" pitchFamily="34" charset="0"/>
              </a:rPr>
              <a:t>oraz warunki ważności głosu, zgodnie z informacją umieszczoną na karcie </a:t>
            </a:r>
            <a:br>
              <a:rPr lang="pl-PL" sz="1600" dirty="0">
                <a:latin typeface="Franklin Gothic Book" panose="020B0503020102020204" pitchFamily="34" charset="0"/>
                <a:cs typeface="Arial" panose="020B0604020202020204" pitchFamily="34" charset="0"/>
              </a:rPr>
            </a:br>
            <a:r>
              <a:rPr lang="pl-PL" sz="1600" dirty="0">
                <a:latin typeface="Franklin Gothic Book" panose="020B0503020102020204" pitchFamily="34" charset="0"/>
                <a:cs typeface="Arial" panose="020B0604020202020204" pitchFamily="34" charset="0"/>
              </a:rPr>
              <a:t>  do głosowania:</a:t>
            </a:r>
          </a:p>
          <a:p>
            <a:pPr eaLnBrk="1" fontAlgn="auto" hangingPunct="1">
              <a:spcBef>
                <a:spcPct val="20000"/>
              </a:spcBef>
              <a:spcAft>
                <a:spcPts val="0"/>
              </a:spcAft>
              <a:defRPr/>
            </a:pPr>
            <a:endParaRPr lang="pl-PL" sz="1600" dirty="0">
              <a:latin typeface="Franklin Gothic Book" panose="020B0503020102020204" pitchFamily="34" charset="0"/>
              <a:cs typeface="Arial" panose="020B0604020202020204" pitchFamily="34" charset="0"/>
            </a:endParaRPr>
          </a:p>
          <a:p>
            <a:pPr marL="447675" indent="-447675">
              <a:spcBef>
                <a:spcPct val="20000"/>
              </a:spcBef>
              <a:buFont typeface="Arial" panose="020B0604020202020204" pitchFamily="34" charset="0"/>
              <a:buChar char="•"/>
              <a:defRPr/>
            </a:pPr>
            <a:r>
              <a:rPr lang="pl-PL" sz="1600" b="1" dirty="0">
                <a:solidFill>
                  <a:schemeClr val="accent5"/>
                </a:solidFill>
                <a:latin typeface="Franklin Gothic Book" panose="020B0503020102020204" pitchFamily="34" charset="0"/>
                <a:cs typeface="Arial" panose="020B0604020202020204" pitchFamily="34" charset="0"/>
              </a:rPr>
              <a:t>przewodniczący komisji odpowiada za utrzymanie porządku i spokoju, czuwa  nad przestrzeganiem tajności głosowania, </a:t>
            </a:r>
          </a:p>
          <a:p>
            <a:pPr>
              <a:spcBef>
                <a:spcPct val="20000"/>
              </a:spcBef>
              <a:defRPr/>
            </a:pPr>
            <a:endParaRPr lang="pl-PL" sz="1600" dirty="0">
              <a:latin typeface="Franklin Gothic Book" panose="020B0503020102020204" pitchFamily="34" charset="0"/>
              <a:cs typeface="Arial" panose="020B0604020202020204" pitchFamily="34" charset="0"/>
            </a:endParaRPr>
          </a:p>
          <a:p>
            <a:pPr marL="447675" indent="-447675">
              <a:spcBef>
                <a:spcPct val="20000"/>
              </a:spcBef>
              <a:buFont typeface="Arial" panose="020B0604020202020204" pitchFamily="34" charset="0"/>
              <a:buChar char="•"/>
              <a:defRPr/>
            </a:pPr>
            <a:r>
              <a:rPr lang="pl-PL" sz="1600" b="1" dirty="0">
                <a:solidFill>
                  <a:schemeClr val="accent5"/>
                </a:solidFill>
                <a:latin typeface="Franklin Gothic Book" panose="020B0503020102020204" pitchFamily="34" charset="0"/>
                <a:cs typeface="Arial" panose="020B0604020202020204" pitchFamily="34" charset="0"/>
              </a:rPr>
              <a:t>przewodniczący kieruje pracami komisji</a:t>
            </a:r>
            <a:r>
              <a:rPr lang="pl-PL" sz="1600" dirty="0">
                <a:solidFill>
                  <a:schemeClr val="accent5"/>
                </a:solidFill>
                <a:latin typeface="Franklin Gothic Book" panose="020B0503020102020204" pitchFamily="34" charset="0"/>
                <a:cs typeface="Arial" panose="020B0604020202020204" pitchFamily="34" charset="0"/>
              </a:rPr>
              <a:t>,</a:t>
            </a:r>
            <a:r>
              <a:rPr lang="pl-PL" sz="1600" dirty="0">
                <a:latin typeface="Franklin Gothic Book" panose="020B0503020102020204" pitchFamily="34" charset="0"/>
                <a:cs typeface="Arial" panose="020B0604020202020204" pitchFamily="34" charset="0"/>
              </a:rPr>
              <a:t> ma prawo żądać opuszczenia</a:t>
            </a:r>
            <a:br>
              <a:rPr lang="pl-PL" sz="1600" dirty="0">
                <a:latin typeface="Franklin Gothic Book" panose="020B0503020102020204" pitchFamily="34" charset="0"/>
                <a:cs typeface="Arial" panose="020B0604020202020204" pitchFamily="34" charset="0"/>
              </a:rPr>
            </a:br>
            <a:r>
              <a:rPr lang="pl-PL" sz="1600" dirty="0">
                <a:latin typeface="Franklin Gothic Book" panose="020B0503020102020204" pitchFamily="34" charset="0"/>
                <a:cs typeface="Arial" panose="020B0604020202020204" pitchFamily="34" charset="0"/>
              </a:rPr>
              <a:t>lokalu przez osoby </a:t>
            </a:r>
            <a:r>
              <a:rPr lang="pl-PL" sz="1600" b="1" dirty="0">
                <a:solidFill>
                  <a:srgbClr val="FF0000"/>
                </a:solidFill>
                <a:latin typeface="Franklin Gothic Book" panose="020B0503020102020204" pitchFamily="34" charset="0"/>
                <a:cs typeface="Arial" panose="020B0604020202020204" pitchFamily="34" charset="0"/>
              </a:rPr>
              <a:t>naruszające</a:t>
            </a:r>
            <a:r>
              <a:rPr lang="pl-PL" sz="1600" dirty="0">
                <a:latin typeface="Franklin Gothic Book" panose="020B0503020102020204" pitchFamily="34" charset="0"/>
                <a:cs typeface="Arial" panose="020B0604020202020204" pitchFamily="34" charset="0"/>
              </a:rPr>
              <a:t> porządek i </a:t>
            </a:r>
            <a:r>
              <a:rPr lang="pl-PL" sz="1600" b="1" dirty="0">
                <a:solidFill>
                  <a:srgbClr val="FF0000"/>
                </a:solidFill>
                <a:latin typeface="Franklin Gothic Book" panose="020B0503020102020204" pitchFamily="34" charset="0"/>
                <a:cs typeface="Arial" panose="020B0604020202020204" pitchFamily="34" charset="0"/>
              </a:rPr>
              <a:t>zakłócające</a:t>
            </a:r>
            <a:r>
              <a:rPr lang="pl-PL" sz="1600" dirty="0">
                <a:latin typeface="Franklin Gothic Book" panose="020B0503020102020204" pitchFamily="34" charset="0"/>
                <a:cs typeface="Arial" panose="020B0604020202020204" pitchFamily="34" charset="0"/>
              </a:rPr>
              <a:t> spokój oraz  prowadzące  agitację wyborczą, a w razie potrzeby zwrócić się do Policji o pomoc </a:t>
            </a:r>
            <a:endParaRPr lang="pl-PL" sz="1600" dirty="0">
              <a:solidFill>
                <a:schemeClr val="tx1">
                  <a:tint val="75000"/>
                </a:schemeClr>
              </a:solidFill>
              <a:latin typeface="Franklin Gothic Book" panose="020B0503020102020204" pitchFamily="34" charset="0"/>
              <a:cs typeface="Arial" panose="020B0604020202020204" pitchFamily="34" charset="0"/>
            </a:endParaRPr>
          </a:p>
        </p:txBody>
      </p:sp>
      <p:sp>
        <p:nvSpPr>
          <p:cNvPr id="5" name="Symbol zastępczy numeru slajdu 4">
            <a:extLst>
              <a:ext uri="{FF2B5EF4-FFF2-40B4-BE49-F238E27FC236}">
                <a16:creationId xmlns:a16="http://schemas.microsoft.com/office/drawing/2014/main" xmlns="" id="{388079A5-F954-4207-8673-EA74F10E0950}"/>
              </a:ext>
            </a:extLst>
          </p:cNvPr>
          <p:cNvSpPr>
            <a:spLocks noGrp="1"/>
          </p:cNvSpPr>
          <p:nvPr>
            <p:ph type="sldNum" idx="12"/>
          </p:nvPr>
        </p:nvSpPr>
        <p:spPr/>
        <p:txBody>
          <a:bodyPr/>
          <a:lstStyle/>
          <a:p>
            <a:fld id="{1AD84A18-9CD5-4651-9EFB-5D7BAC229282}" type="slidenum">
              <a:rPr lang="pl-PL" smtClean="0"/>
              <a:t>4</a:t>
            </a:fld>
            <a:endParaRPr lang="pl-PL"/>
          </a:p>
        </p:txBody>
      </p:sp>
      <p:pic>
        <p:nvPicPr>
          <p:cNvPr id="6"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1816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ole tekstowe 1"/>
          <p:cNvSpPr txBox="1">
            <a:spLocks noChangeArrowheads="1"/>
          </p:cNvSpPr>
          <p:nvPr/>
        </p:nvSpPr>
        <p:spPr bwMode="auto">
          <a:xfrm>
            <a:off x="719138" y="365126"/>
            <a:ext cx="84248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400" b="1" dirty="0">
                <a:solidFill>
                  <a:srgbClr val="9D032A"/>
                </a:solidFill>
                <a:latin typeface="Arial Black" panose="020B0A04020102020204" pitchFamily="34" charset="0"/>
              </a:rPr>
              <a:t>                            </a:t>
            </a:r>
            <a:r>
              <a:rPr lang="pl-PL" altLang="pl-PL" sz="2000" b="1" dirty="0">
                <a:solidFill>
                  <a:srgbClr val="9D032A"/>
                </a:solidFill>
                <a:latin typeface="Arial Black" panose="020B0A04020102020204" pitchFamily="34" charset="0"/>
              </a:rPr>
              <a:t>CZYNNOŚCI </a:t>
            </a:r>
          </a:p>
          <a:p>
            <a:pPr>
              <a:lnSpc>
                <a:spcPct val="100000"/>
              </a:lnSpc>
              <a:spcBef>
                <a:spcPct val="0"/>
              </a:spcBef>
              <a:buFontTx/>
              <a:buNone/>
            </a:pPr>
            <a:r>
              <a:rPr lang="pl-PL" altLang="pl-PL" sz="2000" dirty="0">
                <a:solidFill>
                  <a:srgbClr val="9D032A"/>
                </a:solidFill>
                <a:latin typeface="Arial Black" panose="020B0A04020102020204" pitchFamily="34" charset="0"/>
              </a:rPr>
              <a:t>                  </a:t>
            </a:r>
            <a:r>
              <a:rPr lang="pl-PL" altLang="pl-PL" sz="1800" dirty="0">
                <a:solidFill>
                  <a:srgbClr val="9D032A"/>
                </a:solidFill>
                <a:latin typeface="Arial Black" panose="020B0A04020102020204" pitchFamily="34" charset="0"/>
                <a:cs typeface="Arial" panose="020B0604020202020204" pitchFamily="34" charset="0"/>
              </a:rPr>
              <a:t>(przed wydaniem karty do głosowania)</a:t>
            </a:r>
          </a:p>
        </p:txBody>
      </p:sp>
      <p:sp>
        <p:nvSpPr>
          <p:cNvPr id="59397" name="Prostokąt 4"/>
          <p:cNvSpPr>
            <a:spLocks noChangeArrowheads="1"/>
          </p:cNvSpPr>
          <p:nvPr/>
        </p:nvSpPr>
        <p:spPr bwMode="auto">
          <a:xfrm>
            <a:off x="107950" y="1527969"/>
            <a:ext cx="8794750" cy="110807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pl-PL" altLang="pl-PL" sz="1800" b="1" u="sng" dirty="0">
                <a:solidFill>
                  <a:srgbClr val="0070C0"/>
                </a:solidFill>
                <a:latin typeface="Arial" panose="020B0604020202020204" pitchFamily="34" charset="0"/>
              </a:rPr>
              <a:t>komisja  </a:t>
            </a:r>
            <a:r>
              <a:rPr lang="pl-PL" altLang="pl-PL" sz="1800" u="sng" dirty="0">
                <a:solidFill>
                  <a:srgbClr val="0070C0"/>
                </a:solidFill>
                <a:latin typeface="Arial" panose="020B0604020202020204" pitchFamily="34" charset="0"/>
              </a:rPr>
              <a:t>sprawdza:</a:t>
            </a:r>
          </a:p>
          <a:p>
            <a:pPr marL="285750" indent="-285750">
              <a:lnSpc>
                <a:spcPct val="100000"/>
              </a:lnSpc>
              <a:spcBef>
                <a:spcPct val="0"/>
              </a:spcBef>
              <a:defRPr/>
            </a:pPr>
            <a:r>
              <a:rPr lang="pl-PL" altLang="pl-PL" sz="1600" dirty="0">
                <a:latin typeface="+mn-lt"/>
              </a:rPr>
              <a:t>czy w rubryce spisu wyborców „Uwagi” odpowiadającej nazwisku danego wyborcy   nie jest umieszczona informacja </a:t>
            </a:r>
            <a:r>
              <a:rPr lang="pl-PL" altLang="pl-PL" sz="1600" b="1" dirty="0">
                <a:solidFill>
                  <a:srgbClr val="3965B5"/>
                </a:solidFill>
                <a:latin typeface="+mn-lt"/>
              </a:rPr>
              <a:t>o wysłaniu do niego pakietu wyborczego</a:t>
            </a:r>
            <a:r>
              <a:rPr lang="pl-PL" altLang="pl-PL" sz="1600" dirty="0">
                <a:latin typeface="+mn-lt"/>
              </a:rPr>
              <a:t>. </a:t>
            </a:r>
          </a:p>
          <a:p>
            <a:pPr marL="285750" indent="-285750">
              <a:lnSpc>
                <a:spcPct val="100000"/>
              </a:lnSpc>
              <a:spcBef>
                <a:spcPct val="0"/>
              </a:spcBef>
              <a:defRPr/>
            </a:pPr>
            <a:r>
              <a:rPr lang="pl-PL" altLang="pl-PL" sz="1600" dirty="0">
                <a:latin typeface="+mn-lt"/>
              </a:rPr>
              <a:t>w przypadku umieszczenia takiej informacji komisja odmawia wydania karty do głosowania</a:t>
            </a:r>
          </a:p>
        </p:txBody>
      </p:sp>
      <p:pic>
        <p:nvPicPr>
          <p:cNvPr id="7373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906713"/>
            <a:ext cx="9096375" cy="320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33" name="irc_mi" descr="http://www.agatowska.pl/grafika/parafk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7600" y="5541963"/>
            <a:ext cx="35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Łącznik prosty ze strzałką 7"/>
          <p:cNvCxnSpPr/>
          <p:nvPr/>
        </p:nvCxnSpPr>
        <p:spPr>
          <a:xfrm>
            <a:off x="7885113" y="3251200"/>
            <a:ext cx="0" cy="1511300"/>
          </a:xfrm>
          <a:prstGeom prst="straightConnector1">
            <a:avLst/>
          </a:prstGeom>
          <a:ln w="57150">
            <a:solidFill>
              <a:srgbClr val="9D032A"/>
            </a:solidFill>
            <a:tailEnd type="arrow"/>
          </a:ln>
        </p:spPr>
        <p:style>
          <a:lnRef idx="1">
            <a:schemeClr val="accent1"/>
          </a:lnRef>
          <a:fillRef idx="0">
            <a:schemeClr val="accent1"/>
          </a:fillRef>
          <a:effectRef idx="0">
            <a:schemeClr val="accent1"/>
          </a:effectRef>
          <a:fontRef idx="minor">
            <a:schemeClr val="tx1"/>
          </a:fontRef>
        </p:style>
      </p:cxnSp>
      <p:sp>
        <p:nvSpPr>
          <p:cNvPr id="10" name="Prostokąt 9"/>
          <p:cNvSpPr/>
          <p:nvPr/>
        </p:nvSpPr>
        <p:spPr>
          <a:xfrm>
            <a:off x="7999413" y="3209925"/>
            <a:ext cx="544512" cy="368300"/>
          </a:xfrm>
          <a:prstGeom prst="rect">
            <a:avLst/>
          </a:prstGeom>
          <a:solidFill>
            <a:srgbClr val="9D032A"/>
          </a:solidFill>
          <a:ln>
            <a:solidFill>
              <a:srgbClr val="9D032A"/>
            </a:solidFill>
          </a:ln>
        </p:spPr>
        <p:txBody>
          <a:bodyPr wrap="none">
            <a:spAutoFit/>
          </a:bodyPr>
          <a:lstStyle/>
          <a:p>
            <a:pPr>
              <a:defRPr/>
            </a:pPr>
            <a:r>
              <a:rPr lang="pl-PL" b="1" dirty="0">
                <a:solidFill>
                  <a:schemeClr val="bg1"/>
                </a:solidFill>
                <a:latin typeface="+mj-lt"/>
              </a:rPr>
              <a:t>czy</a:t>
            </a:r>
            <a:r>
              <a:rPr lang="pl-PL" dirty="0">
                <a:solidFill>
                  <a:schemeClr val="bg1"/>
                </a:solidFill>
                <a:latin typeface="+mj-lt"/>
              </a:rPr>
              <a:t> </a:t>
            </a:r>
            <a:endParaRPr lang="pl-PL" b="1" dirty="0">
              <a:solidFill>
                <a:schemeClr val="bg1"/>
              </a:solidFill>
              <a:latin typeface="+mj-lt"/>
            </a:endParaRPr>
          </a:p>
        </p:txBody>
      </p:sp>
      <p:sp>
        <p:nvSpPr>
          <p:cNvPr id="4" name="Prostokąt 3"/>
          <p:cNvSpPr/>
          <p:nvPr/>
        </p:nvSpPr>
        <p:spPr>
          <a:xfrm>
            <a:off x="227013" y="4772025"/>
            <a:ext cx="8856662" cy="727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73737" name="pole tekstowe 1"/>
          <p:cNvSpPr txBox="1">
            <a:spLocks noChangeArrowheads="1"/>
          </p:cNvSpPr>
          <p:nvPr/>
        </p:nvSpPr>
        <p:spPr bwMode="auto">
          <a:xfrm>
            <a:off x="342900" y="4865688"/>
            <a:ext cx="8394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000" b="1">
                <a:solidFill>
                  <a:srgbClr val="9D032A"/>
                </a:solidFill>
                <a:latin typeface="Arial" panose="020B0604020202020204" pitchFamily="34" charset="0"/>
              </a:rPr>
              <a:t>Jeśli wyborca poinformuje komisję, że nie otrzymał pakietu wyborczego, przewodniczący komisji lub jego zastępca telefonicznie potwierdza w referacie ewidencji ludności urzędu gminy, czy urząd posiada informację o niedoręczeniu temu wyborcy pakietu.</a:t>
            </a:r>
          </a:p>
          <a:p>
            <a:pPr algn="ctr">
              <a:lnSpc>
                <a:spcPct val="100000"/>
              </a:lnSpc>
              <a:spcBef>
                <a:spcPct val="0"/>
              </a:spcBef>
              <a:buFontTx/>
              <a:buNone/>
            </a:pPr>
            <a:r>
              <a:rPr lang="pl-PL" altLang="pl-PL" sz="1000" b="1">
                <a:solidFill>
                  <a:srgbClr val="9D032A"/>
                </a:solidFill>
                <a:latin typeface="Arial" panose="020B0604020202020204" pitchFamily="34" charset="0"/>
              </a:rPr>
              <a:t>W przypadku potwierdzenia przez urząd niedoręczenia pakietu należy postąpić jak poniżej: </a:t>
            </a:r>
          </a:p>
        </p:txBody>
      </p:sp>
      <p:sp>
        <p:nvSpPr>
          <p:cNvPr id="73738" name="pole tekstowe 4"/>
          <p:cNvSpPr txBox="1">
            <a:spLocks noChangeArrowheads="1"/>
          </p:cNvSpPr>
          <p:nvPr/>
        </p:nvSpPr>
        <p:spPr bwMode="auto">
          <a:xfrm>
            <a:off x="6597650" y="3019425"/>
            <a:ext cx="1116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a:solidFill>
                  <a:srgbClr val="FF0000"/>
                </a:solidFill>
                <a:latin typeface="Arial" panose="020B0604020202020204" pitchFamily="34" charset="0"/>
              </a:rPr>
              <a:t>odmówić</a:t>
            </a:r>
          </a:p>
          <a:p>
            <a:pPr>
              <a:lnSpc>
                <a:spcPct val="100000"/>
              </a:lnSpc>
              <a:spcBef>
                <a:spcPct val="0"/>
              </a:spcBef>
              <a:buFontTx/>
              <a:buNone/>
            </a:pPr>
            <a:r>
              <a:rPr lang="pl-PL" altLang="pl-PL" sz="1200" b="1">
                <a:solidFill>
                  <a:srgbClr val="FF0000"/>
                </a:solidFill>
                <a:latin typeface="Arial" panose="020B0604020202020204" pitchFamily="34" charset="0"/>
              </a:rPr>
              <a:t>wydania kart</a:t>
            </a:r>
          </a:p>
        </p:txBody>
      </p:sp>
      <p:sp>
        <p:nvSpPr>
          <p:cNvPr id="73739" name="pole tekstowe 12"/>
          <p:cNvSpPr txBox="1">
            <a:spLocks noChangeArrowheads="1"/>
          </p:cNvSpPr>
          <p:nvPr/>
        </p:nvSpPr>
        <p:spPr bwMode="auto">
          <a:xfrm>
            <a:off x="6519863" y="6248400"/>
            <a:ext cx="1062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a:solidFill>
                  <a:srgbClr val="FF0000"/>
                </a:solidFill>
                <a:latin typeface="Arial" panose="020B0604020202020204" pitchFamily="34" charset="0"/>
              </a:rPr>
              <a:t>wydać karty</a:t>
            </a:r>
          </a:p>
        </p:txBody>
      </p:sp>
      <p:sp>
        <p:nvSpPr>
          <p:cNvPr id="6" name="Prostokąt 5"/>
          <p:cNvSpPr/>
          <p:nvPr/>
        </p:nvSpPr>
        <p:spPr>
          <a:xfrm>
            <a:off x="6665913" y="4367213"/>
            <a:ext cx="1047750" cy="388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5" name="Prostokąt 14"/>
          <p:cNvSpPr/>
          <p:nvPr/>
        </p:nvSpPr>
        <p:spPr>
          <a:xfrm>
            <a:off x="6665913" y="5538788"/>
            <a:ext cx="1047750" cy="388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cxnSp>
        <p:nvCxnSpPr>
          <p:cNvPr id="16" name="Łącznik prosty ze strzałką 15"/>
          <p:cNvCxnSpPr/>
          <p:nvPr/>
        </p:nvCxnSpPr>
        <p:spPr>
          <a:xfrm flipV="1">
            <a:off x="7740650" y="6196013"/>
            <a:ext cx="0" cy="546100"/>
          </a:xfrm>
          <a:prstGeom prst="straightConnector1">
            <a:avLst/>
          </a:prstGeom>
          <a:ln w="57150">
            <a:solidFill>
              <a:srgbClr val="9D032A"/>
            </a:solidFill>
            <a:tailEnd type="arrow"/>
          </a:ln>
        </p:spPr>
        <p:style>
          <a:lnRef idx="1">
            <a:schemeClr val="accent1"/>
          </a:lnRef>
          <a:fillRef idx="0">
            <a:schemeClr val="accent1"/>
          </a:fillRef>
          <a:effectRef idx="0">
            <a:schemeClr val="accent1"/>
          </a:effectRef>
          <a:fontRef idx="minor">
            <a:schemeClr val="tx1"/>
          </a:fontRef>
        </p:style>
      </p:cxnSp>
      <p:pic>
        <p:nvPicPr>
          <p:cNvPr id="17"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40</a:t>
            </a:fld>
            <a:endParaRPr lang="en-US" dirty="0"/>
          </a:p>
        </p:txBody>
      </p:sp>
    </p:spTree>
    <p:extLst>
      <p:ext uri="{BB962C8B-B14F-4D97-AF65-F5344CB8AC3E}">
        <p14:creationId xmlns:p14="http://schemas.microsoft.com/office/powerpoint/2010/main" val="4188170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126396" y="2207484"/>
            <a:ext cx="5673725" cy="2370138"/>
          </a:xfrm>
          <a:prstGeom prst="rect">
            <a:avLst/>
          </a:prstGeom>
          <a:noFill/>
        </p:spPr>
        <p:txBody>
          <a:bodyPr wrap="none">
            <a:spAutoFit/>
          </a:bodyPr>
          <a:lstStyle/>
          <a:p>
            <a:pPr>
              <a:defRPr/>
            </a:pPr>
            <a:r>
              <a:rPr lang="pl-PL" sz="5400" b="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Komisja </a:t>
            </a:r>
          </a:p>
          <a:p>
            <a:pPr>
              <a:defRPr/>
            </a:pPr>
            <a:r>
              <a:rPr lang="pl-PL" sz="5400" b="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dopisuje do spisu</a:t>
            </a:r>
          </a:p>
          <a:p>
            <a:pPr>
              <a:defRPr/>
            </a:pPr>
            <a:endParaRPr lang="pl-PL" sz="2000" b="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a:defRPr/>
            </a:pPr>
            <a:r>
              <a:rPr lang="pl-PL" sz="2000" b="1" spc="600" dirty="0">
                <a:solidFill>
                  <a:schemeClr val="bg1"/>
                </a:solidFill>
                <a:latin typeface="Segoe UI Semibold" panose="020B0702040204020203" pitchFamily="34" charset="0"/>
                <a:cs typeface="Segoe UI Semibold" panose="020B0702040204020203" pitchFamily="34" charset="0"/>
              </a:rPr>
              <a:t>w dniu głosowania </a:t>
            </a:r>
          </a:p>
        </p:txBody>
      </p:sp>
      <p:sp>
        <p:nvSpPr>
          <p:cNvPr id="4" name="Slide Number Placeholder 3"/>
          <p:cNvSpPr>
            <a:spLocks noGrp="1"/>
          </p:cNvSpPr>
          <p:nvPr>
            <p:ph type="sldNum" idx="12"/>
          </p:nvPr>
        </p:nvSpPr>
        <p:spPr/>
        <p:txBody>
          <a:bodyPr/>
          <a:lstStyle/>
          <a:p>
            <a:fld id="{1AD84A18-9CD5-4651-9EFB-5D7BAC229282}" type="slidenum">
              <a:rPr lang="pl-PL" smtClean="0"/>
              <a:t>41</a:t>
            </a:fld>
            <a:endParaRPr lang="pl-PL"/>
          </a:p>
        </p:txBody>
      </p:sp>
    </p:spTree>
    <p:extLst>
      <p:ext uri="{BB962C8B-B14F-4D97-AF65-F5344CB8AC3E}">
        <p14:creationId xmlns:p14="http://schemas.microsoft.com/office/powerpoint/2010/main" val="204757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ole tekstowe 1"/>
          <p:cNvSpPr txBox="1">
            <a:spLocks noChangeArrowheads="1"/>
          </p:cNvSpPr>
          <p:nvPr/>
        </p:nvSpPr>
        <p:spPr bwMode="auto">
          <a:xfrm>
            <a:off x="-94821" y="572787"/>
            <a:ext cx="7043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dirty="0">
                <a:solidFill>
                  <a:schemeClr val="bg1"/>
                </a:solidFill>
                <a:latin typeface="Arial Black" panose="020B0A04020102020204" pitchFamily="34" charset="0"/>
              </a:rPr>
              <a:t>DOPISYWANIE DO SPISU OSÓB UPRAWNIONYCH</a:t>
            </a:r>
          </a:p>
          <a:p>
            <a:pPr>
              <a:lnSpc>
                <a:spcPct val="100000"/>
              </a:lnSpc>
              <a:spcBef>
                <a:spcPct val="0"/>
              </a:spcBef>
              <a:buFontTx/>
              <a:buNone/>
            </a:pPr>
            <a:r>
              <a:rPr lang="pl-PL" altLang="pl-PL" sz="2000" b="1" dirty="0">
                <a:solidFill>
                  <a:schemeClr val="bg1"/>
                </a:solidFill>
                <a:latin typeface="Times New Roman" panose="02020603050405020304" pitchFamily="18" charset="0"/>
                <a:cs typeface="Calibri" panose="020F0502020204030204" pitchFamily="34" charset="0"/>
              </a:rPr>
              <a:t>		</a:t>
            </a:r>
            <a:r>
              <a:rPr lang="pl-PL" altLang="pl-PL" sz="1800" u="sng" dirty="0">
                <a:solidFill>
                  <a:schemeClr val="bg1"/>
                </a:solidFill>
                <a:latin typeface="Times New Roman" panose="02020603050405020304" pitchFamily="18" charset="0"/>
                <a:cs typeface="Calibri" panose="020F0502020204030204" pitchFamily="34" charset="0"/>
              </a:rPr>
              <a:t>- na dodatkowym formularzu spisu -</a:t>
            </a:r>
            <a:endParaRPr lang="pl-PL" altLang="pl-PL" sz="1800" u="sng" dirty="0">
              <a:solidFill>
                <a:schemeClr val="bg1"/>
              </a:solidFill>
              <a:latin typeface="Arial Black" panose="020B0A04020102020204" pitchFamily="34" charset="0"/>
            </a:endParaRPr>
          </a:p>
        </p:txBody>
      </p:sp>
      <p:sp>
        <p:nvSpPr>
          <p:cNvPr id="3" name="Rectangle 3"/>
          <p:cNvSpPr txBox="1">
            <a:spLocks noChangeArrowheads="1"/>
          </p:cNvSpPr>
          <p:nvPr/>
        </p:nvSpPr>
        <p:spPr>
          <a:xfrm>
            <a:off x="1" y="1764876"/>
            <a:ext cx="9108504" cy="52562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buFont typeface="Wingdings" panose="05000000000000000000" pitchFamily="2" charset="2"/>
              <a:buChar char="v"/>
              <a:defRPr/>
            </a:pPr>
            <a:r>
              <a:rPr lang="pl-PL" sz="2000" b="1" u="sng" dirty="0">
                <a:solidFill>
                  <a:srgbClr val="3965B5"/>
                </a:solidFill>
              </a:rPr>
              <a:t>osobę pominiętą w spisie </a:t>
            </a:r>
            <a:r>
              <a:rPr lang="pl-PL" sz="2000" b="1" u="sng" dirty="0"/>
              <a:t/>
            </a:r>
            <a:br>
              <a:rPr lang="pl-PL" sz="2000" b="1" u="sng" dirty="0"/>
            </a:br>
            <a:endParaRPr lang="pl-PL" sz="2000" b="1" u="sng" dirty="0"/>
          </a:p>
          <a:p>
            <a:pPr marL="0" indent="0">
              <a:buClr>
                <a:schemeClr val="tx1"/>
              </a:buClr>
              <a:buFont typeface="Arial" pitchFamily="34" charset="0"/>
              <a:buNone/>
              <a:defRPr/>
            </a:pPr>
            <a:r>
              <a:rPr lang="pl-PL" sz="2000" b="1" dirty="0"/>
              <a:t>	</a:t>
            </a:r>
            <a:r>
              <a:rPr lang="pl-PL" sz="1800" dirty="0">
                <a:latin typeface="Franklin Gothic Medium" panose="020B0603020102020204" pitchFamily="34" charset="0"/>
              </a:rPr>
              <a:t>- jeżeli udokumentuje, że stale zamieszkuje na terenie obwodu, </a:t>
            </a:r>
          </a:p>
          <a:p>
            <a:pPr marL="1074738" indent="-1074738">
              <a:buClr>
                <a:schemeClr val="tx1"/>
              </a:buClr>
              <a:buFont typeface="Wingdings" pitchFamily="2" charset="2"/>
              <a:buNone/>
              <a:defRPr/>
            </a:pPr>
            <a:r>
              <a:rPr lang="pl-PL" sz="1600" i="1" dirty="0">
                <a:solidFill>
                  <a:srgbClr val="3333FF"/>
                </a:solidFill>
                <a:latin typeface="Franklin Gothic Medium" panose="020B0603020102020204" pitchFamily="34" charset="0"/>
              </a:rPr>
              <a:t>       </a:t>
            </a:r>
            <a:r>
              <a:rPr lang="pl-PL" sz="1600" i="1" dirty="0" smtClean="0">
                <a:solidFill>
                  <a:srgbClr val="3333FF"/>
                </a:solidFill>
                <a:latin typeface="Franklin Gothic Medium" panose="020B0603020102020204" pitchFamily="34" charset="0"/>
              </a:rPr>
              <a:t>             </a:t>
            </a:r>
            <a:r>
              <a:rPr lang="pl-PL" sz="1600" dirty="0" smtClean="0">
                <a:solidFill>
                  <a:srgbClr val="FF0000"/>
                </a:solidFill>
                <a:latin typeface="Franklin Gothic Medium" panose="020B0603020102020204" pitchFamily="34" charset="0"/>
              </a:rPr>
              <a:t>(</a:t>
            </a:r>
            <a:r>
              <a:rPr lang="pl-PL" sz="1600" dirty="0">
                <a:solidFill>
                  <a:srgbClr val="FF0000"/>
                </a:solidFill>
                <a:latin typeface="Franklin Gothic Medium" panose="020B0603020102020204" pitchFamily="34" charset="0"/>
              </a:rPr>
              <a:t>ewidencja ludności urzędu gminy musi potwierdzić ten fakt, sporządzić </a:t>
            </a:r>
            <a:r>
              <a:rPr lang="pl-PL" sz="1600" dirty="0" smtClean="0">
                <a:solidFill>
                  <a:srgbClr val="FF0000"/>
                </a:solidFill>
                <a:latin typeface="Franklin Gothic Medium" panose="020B0603020102020204" pitchFamily="34" charset="0"/>
              </a:rPr>
              <a:t>notatkę</a:t>
            </a:r>
            <a:r>
              <a:rPr lang="pl-PL" sz="1600" dirty="0">
                <a:solidFill>
                  <a:srgbClr val="FF0000"/>
                </a:solidFill>
                <a:latin typeface="Franklin Gothic Medium" panose="020B0603020102020204" pitchFamily="34" charset="0"/>
              </a:rPr>
              <a:t> </a:t>
            </a:r>
            <a:r>
              <a:rPr lang="pl-PL" sz="1600" dirty="0" smtClean="0">
                <a:solidFill>
                  <a:srgbClr val="FF0000"/>
                </a:solidFill>
                <a:latin typeface="Franklin Gothic Medium" panose="020B0603020102020204" pitchFamily="34" charset="0"/>
              </a:rPr>
              <a:t>i</a:t>
            </a:r>
            <a:endParaRPr lang="pl-PL" sz="1600" dirty="0">
              <a:solidFill>
                <a:srgbClr val="FF0000"/>
              </a:solidFill>
              <a:latin typeface="Franklin Gothic Medium" panose="020B0603020102020204" pitchFamily="34" charset="0"/>
            </a:endParaRPr>
          </a:p>
          <a:p>
            <a:pPr marL="1074738" indent="-1074738">
              <a:buClr>
                <a:schemeClr val="tx1"/>
              </a:buClr>
              <a:buFont typeface="Wingdings" pitchFamily="2" charset="2"/>
              <a:buNone/>
              <a:defRPr/>
            </a:pPr>
            <a:r>
              <a:rPr lang="pl-PL" sz="1600" dirty="0">
                <a:solidFill>
                  <a:srgbClr val="FF0000"/>
                </a:solidFill>
                <a:latin typeface="Franklin Gothic Medium" panose="020B0603020102020204" pitchFamily="34" charset="0"/>
              </a:rPr>
              <a:t> </a:t>
            </a:r>
            <a:r>
              <a:rPr lang="pl-PL" sz="1600" dirty="0" smtClean="0">
                <a:solidFill>
                  <a:srgbClr val="FF0000"/>
                </a:solidFill>
                <a:latin typeface="Franklin Gothic Medium" panose="020B0603020102020204" pitchFamily="34" charset="0"/>
              </a:rPr>
              <a:t>                   dołączyć </a:t>
            </a:r>
            <a:r>
              <a:rPr lang="pl-PL" sz="1600" dirty="0">
                <a:solidFill>
                  <a:srgbClr val="FF0000"/>
                </a:solidFill>
                <a:latin typeface="Franklin Gothic Medium" panose="020B0603020102020204" pitchFamily="34" charset="0"/>
              </a:rPr>
              <a:t>do spisu);</a:t>
            </a:r>
          </a:p>
          <a:p>
            <a:pPr>
              <a:lnSpc>
                <a:spcPct val="150000"/>
              </a:lnSpc>
              <a:buClr>
                <a:schemeClr val="tx1"/>
              </a:buClr>
              <a:buFont typeface="Wingdings" pitchFamily="2" charset="2"/>
              <a:buNone/>
              <a:defRPr/>
            </a:pPr>
            <a:endParaRPr lang="pl-PL" sz="600" dirty="0">
              <a:solidFill>
                <a:schemeClr val="accent5"/>
              </a:solidFill>
            </a:endParaRPr>
          </a:p>
          <a:p>
            <a:pPr marL="0" indent="0">
              <a:lnSpc>
                <a:spcPct val="80000"/>
              </a:lnSpc>
              <a:buClr>
                <a:schemeClr val="tx1"/>
              </a:buClr>
              <a:buFont typeface="Arial" pitchFamily="34" charset="0"/>
              <a:buNone/>
              <a:defRPr/>
            </a:pPr>
            <a:endParaRPr lang="pl-PL" sz="2000" b="1" u="sng" dirty="0"/>
          </a:p>
          <a:p>
            <a:pPr>
              <a:buClr>
                <a:schemeClr val="tx1"/>
              </a:buClr>
              <a:buFont typeface="Wingdings" panose="05000000000000000000" pitchFamily="2" charset="2"/>
              <a:buChar char="v"/>
              <a:defRPr/>
            </a:pPr>
            <a:r>
              <a:rPr lang="pl-PL" sz="2000" b="1" u="sng" dirty="0">
                <a:solidFill>
                  <a:srgbClr val="3965B5"/>
                </a:solidFill>
              </a:rPr>
              <a:t>osobę skreśloną ze spisu </a:t>
            </a:r>
            <a:r>
              <a:rPr lang="pl-PL" sz="2000" dirty="0"/>
              <a:t/>
            </a:r>
            <a:br>
              <a:rPr lang="pl-PL" sz="2000" dirty="0"/>
            </a:br>
            <a:endParaRPr lang="pl-PL" sz="2000" dirty="0"/>
          </a:p>
          <a:p>
            <a:pPr marL="990600" indent="-990600">
              <a:buClr>
                <a:schemeClr val="tx1"/>
              </a:buClr>
              <a:buFont typeface="Arial" pitchFamily="34" charset="0"/>
              <a:buNone/>
              <a:defRPr/>
            </a:pPr>
            <a:r>
              <a:rPr lang="pl-PL" sz="2000" dirty="0"/>
              <a:t>             </a:t>
            </a:r>
            <a:r>
              <a:rPr lang="pl-PL" sz="2000" dirty="0" smtClean="0">
                <a:latin typeface="Franklin Gothic Medium" panose="020B0603020102020204" pitchFamily="34" charset="0"/>
              </a:rPr>
              <a:t>- </a:t>
            </a:r>
            <a:r>
              <a:rPr lang="pl-PL" sz="1800" dirty="0" smtClean="0">
                <a:latin typeface="Franklin Gothic Medium" panose="020B0603020102020204" pitchFamily="34" charset="0"/>
              </a:rPr>
              <a:t>w </a:t>
            </a:r>
            <a:r>
              <a:rPr lang="pl-PL" sz="1800" dirty="0">
                <a:latin typeface="Franklin Gothic Medium" panose="020B0603020102020204" pitchFamily="34" charset="0"/>
              </a:rPr>
              <a:t>związku z umieszczeniem jej w obwodzie odrębnym, która </a:t>
            </a:r>
            <a:r>
              <a:rPr lang="pl-PL" sz="1800" u="sng" dirty="0" smtClean="0">
                <a:solidFill>
                  <a:srgbClr val="FF0000"/>
                </a:solidFill>
                <a:latin typeface="Franklin Gothic Medium" panose="020B0603020102020204" pitchFamily="34" charset="0"/>
              </a:rPr>
              <a:t>udokumentuje</a:t>
            </a:r>
            <a:r>
              <a:rPr lang="pl-PL" sz="1800" dirty="0" smtClean="0">
                <a:solidFill>
                  <a:srgbClr val="FF0000"/>
                </a:solidFill>
                <a:latin typeface="Franklin Gothic Medium" panose="020B0603020102020204" pitchFamily="34" charset="0"/>
              </a:rPr>
              <a:t>, </a:t>
            </a:r>
            <a:r>
              <a:rPr lang="pl-PL" sz="1800" dirty="0" smtClean="0">
                <a:latin typeface="Franklin Gothic Medium" panose="020B0603020102020204" pitchFamily="34" charset="0"/>
              </a:rPr>
              <a:t>że  </a:t>
            </a:r>
            <a:r>
              <a:rPr lang="pl-PL" sz="1800" dirty="0">
                <a:latin typeface="Franklin Gothic Medium" panose="020B0603020102020204" pitchFamily="34" charset="0"/>
              </a:rPr>
              <a:t>opuściła szpital, dom pomocy społecznej, zakład karny, areszt śledczy przed dniem głosowania </a:t>
            </a:r>
          </a:p>
          <a:p>
            <a:pPr marL="990600" indent="-990600">
              <a:buClr>
                <a:schemeClr val="tx1"/>
              </a:buClr>
              <a:buFont typeface="Arial" pitchFamily="34" charset="0"/>
              <a:buNone/>
              <a:defRPr/>
            </a:pPr>
            <a:r>
              <a:rPr lang="pl-PL" sz="1600" dirty="0">
                <a:solidFill>
                  <a:schemeClr val="accent5"/>
                </a:solidFill>
                <a:latin typeface="Franklin Gothic Medium" panose="020B0603020102020204" pitchFamily="34" charset="0"/>
              </a:rPr>
              <a:t>	</a:t>
            </a:r>
            <a:r>
              <a:rPr lang="pl-PL" sz="1600" dirty="0">
                <a:solidFill>
                  <a:srgbClr val="FF0000"/>
                </a:solidFill>
                <a:latin typeface="Franklin Gothic Medium" panose="020B0603020102020204" pitchFamily="34" charset="0"/>
              </a:rPr>
              <a:t>(przed  dopisaniem takiej osoby do spisu wyborców należy sprawdzić, czy wyborca jest skreślony ze spisu, a przy jego nazwisku znajduje się adnotacja o skreśleniu w związku </a:t>
            </a:r>
          </a:p>
          <a:p>
            <a:pPr marL="990600" indent="-990600">
              <a:buClr>
                <a:schemeClr val="tx1"/>
              </a:buClr>
              <a:buFont typeface="Arial" pitchFamily="34" charset="0"/>
              <a:buNone/>
              <a:defRPr/>
            </a:pPr>
            <a:r>
              <a:rPr lang="pl-PL" sz="1600" dirty="0">
                <a:solidFill>
                  <a:srgbClr val="FF0000"/>
                </a:solidFill>
                <a:latin typeface="Franklin Gothic Medium" panose="020B0603020102020204" pitchFamily="34" charset="0"/>
              </a:rPr>
              <a:t>	z umieszczeniem w spisie wyborców w obwodzie odrębnym) </a:t>
            </a:r>
          </a:p>
          <a:p>
            <a:pPr marL="895350" indent="-895350">
              <a:lnSpc>
                <a:spcPct val="80000"/>
              </a:lnSpc>
              <a:buClr>
                <a:schemeClr val="tx1"/>
              </a:buClr>
              <a:buFont typeface="Arial" pitchFamily="34" charset="0"/>
              <a:buNone/>
              <a:defRPr/>
            </a:pPr>
            <a:endParaRPr lang="pl-PL" sz="600" dirty="0">
              <a:solidFill>
                <a:srgbClr val="FF0000"/>
              </a:solidFill>
            </a:endParaRPr>
          </a:p>
          <a:p>
            <a:pPr>
              <a:lnSpc>
                <a:spcPct val="80000"/>
              </a:lnSpc>
              <a:buClr>
                <a:schemeClr val="tx1"/>
              </a:buClr>
              <a:defRPr/>
            </a:pPr>
            <a:endParaRPr lang="pl-PL" sz="2000" b="1" u="sng" dirty="0"/>
          </a:p>
          <a:p>
            <a:pPr>
              <a:lnSpc>
                <a:spcPct val="80000"/>
              </a:lnSpc>
              <a:buClr>
                <a:schemeClr val="tx1"/>
              </a:buClr>
              <a:defRPr/>
            </a:pPr>
            <a:endParaRPr lang="pl-PL" sz="2000" b="1" u="sng" dirty="0">
              <a:latin typeface="Corbel" pitchFamily="34" charset="0"/>
            </a:endParaRPr>
          </a:p>
          <a:p>
            <a:pPr>
              <a:lnSpc>
                <a:spcPct val="80000"/>
              </a:lnSpc>
              <a:buClr>
                <a:schemeClr val="tx1"/>
              </a:buClr>
              <a:defRPr/>
            </a:pPr>
            <a:endParaRPr lang="pl-PL" sz="2000" dirty="0">
              <a:latin typeface="Corbel" pitchFamily="34" charset="0"/>
            </a:endParaRPr>
          </a:p>
        </p:txBody>
      </p:sp>
      <p:pic>
        <p:nvPicPr>
          <p:cNvPr id="5"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t>42</a:t>
            </a:fld>
            <a:endParaRPr lang="pl-PL"/>
          </a:p>
        </p:txBody>
      </p:sp>
    </p:spTree>
    <p:extLst>
      <p:ext uri="{BB962C8B-B14F-4D97-AF65-F5344CB8AC3E}">
        <p14:creationId xmlns:p14="http://schemas.microsoft.com/office/powerpoint/2010/main" val="552426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ole tekstowe 1"/>
          <p:cNvSpPr txBox="1">
            <a:spLocks noChangeArrowheads="1"/>
          </p:cNvSpPr>
          <p:nvPr/>
        </p:nvSpPr>
        <p:spPr bwMode="auto">
          <a:xfrm>
            <a:off x="1128380" y="602099"/>
            <a:ext cx="7042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dirty="0">
                <a:solidFill>
                  <a:srgbClr val="9D032A"/>
                </a:solidFill>
                <a:latin typeface="Arial Black" panose="020B0A04020102020204" pitchFamily="34" charset="0"/>
              </a:rPr>
              <a:t>DOPISYWANIE DO SPISU OSÓB UPRAWNIONYCH</a:t>
            </a:r>
          </a:p>
        </p:txBody>
      </p:sp>
      <p:sp>
        <p:nvSpPr>
          <p:cNvPr id="3" name="Rectangle 3"/>
          <p:cNvSpPr txBox="1">
            <a:spLocks noChangeArrowheads="1"/>
          </p:cNvSpPr>
          <p:nvPr/>
        </p:nvSpPr>
        <p:spPr>
          <a:xfrm>
            <a:off x="76101" y="1241722"/>
            <a:ext cx="8928992" cy="561627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Clr>
                <a:schemeClr val="tx1"/>
              </a:buClr>
              <a:buFont typeface="Arial" pitchFamily="34" charset="0"/>
              <a:buNone/>
              <a:defRPr/>
            </a:pPr>
            <a:endParaRPr lang="pl-PL" sz="600" dirty="0"/>
          </a:p>
          <a:p>
            <a:pPr>
              <a:lnSpc>
                <a:spcPct val="80000"/>
              </a:lnSpc>
              <a:buClr>
                <a:schemeClr val="tx1"/>
              </a:buClr>
              <a:buFont typeface="Wingdings" panose="05000000000000000000" pitchFamily="2" charset="2"/>
              <a:buChar char="v"/>
              <a:defRPr/>
            </a:pPr>
            <a:r>
              <a:rPr lang="pl-PL" sz="1800" b="1" u="sng" dirty="0">
                <a:solidFill>
                  <a:srgbClr val="3965B5"/>
                </a:solidFill>
                <a:latin typeface="Franklin Gothic Medium" panose="020B0603020102020204" pitchFamily="34" charset="0"/>
              </a:rPr>
              <a:t>osobę, która chce głosować w obwodzie odrębnym </a:t>
            </a:r>
          </a:p>
          <a:p>
            <a:pPr marL="0" indent="0">
              <a:lnSpc>
                <a:spcPct val="80000"/>
              </a:lnSpc>
              <a:buClr>
                <a:schemeClr val="tx1"/>
              </a:buClr>
              <a:buNone/>
              <a:defRPr/>
            </a:pPr>
            <a:endParaRPr lang="pl-PL" sz="1800" dirty="0"/>
          </a:p>
          <a:p>
            <a:pPr marL="0" indent="0" algn="just">
              <a:lnSpc>
                <a:spcPct val="80000"/>
              </a:lnSpc>
              <a:buClr>
                <a:schemeClr val="tx1"/>
              </a:buClr>
              <a:buFont typeface="Arial" pitchFamily="34" charset="0"/>
              <a:buNone/>
              <a:defRPr/>
            </a:pPr>
            <a:r>
              <a:rPr lang="pl-PL" sz="1800" dirty="0"/>
              <a:t>	</a:t>
            </a:r>
            <a:r>
              <a:rPr lang="pl-PL" sz="1800" dirty="0">
                <a:latin typeface="Franklin Gothic Medium" panose="020B0603020102020204" pitchFamily="34" charset="0"/>
              </a:rPr>
              <a:t>-  </a:t>
            </a:r>
            <a:r>
              <a:rPr lang="pl-PL" sz="1800" dirty="0">
                <a:solidFill>
                  <a:srgbClr val="FF0000"/>
                </a:solidFill>
                <a:latin typeface="Franklin Gothic Medium" panose="020B0603020102020204" pitchFamily="34" charset="0"/>
              </a:rPr>
              <a:t>pod warunkiem, że  przybyła  do danej jednostki przed  dniem głosowania.</a:t>
            </a:r>
          </a:p>
          <a:p>
            <a:pPr marL="1074738" indent="-1074738" algn="just">
              <a:lnSpc>
                <a:spcPct val="80000"/>
              </a:lnSpc>
              <a:buClr>
                <a:schemeClr val="tx1"/>
              </a:buClr>
              <a:buFont typeface="Arial" pitchFamily="34" charset="0"/>
              <a:buNone/>
              <a:defRPr/>
            </a:pPr>
            <a:r>
              <a:rPr lang="pl-PL" sz="1800" dirty="0">
                <a:solidFill>
                  <a:schemeClr val="accent5"/>
                </a:solidFill>
                <a:latin typeface="Franklin Gothic Medium" panose="020B0603020102020204" pitchFamily="34" charset="0"/>
              </a:rPr>
              <a:t>	</a:t>
            </a:r>
            <a:r>
              <a:rPr lang="pl-PL" sz="1800" dirty="0">
                <a:latin typeface="Franklin Gothic Medium" panose="020B0603020102020204" pitchFamily="34" charset="0"/>
              </a:rPr>
              <a:t>(zwrócić się do </a:t>
            </a:r>
            <a:r>
              <a:rPr lang="pl-PL" sz="1800" dirty="0" smtClean="0">
                <a:latin typeface="Franklin Gothic Medium" panose="020B0603020102020204" pitchFamily="34" charset="0"/>
              </a:rPr>
              <a:t>kierownika </a:t>
            </a:r>
            <a:r>
              <a:rPr lang="pl-PL" sz="1800" dirty="0">
                <a:latin typeface="Franklin Gothic Medium" panose="020B0603020102020204" pitchFamily="34" charset="0"/>
              </a:rPr>
              <a:t>o udostępnienie wykazu osób, które zostały przyjęte   przed dniem głosowania, a nie były ujęte w wykazie przekazanym urzędowi gminy w celu sporządzenia spisu wyborców otrzymanym z urzędów gmin)</a:t>
            </a:r>
          </a:p>
          <a:p>
            <a:pPr marL="0" indent="0">
              <a:lnSpc>
                <a:spcPct val="80000"/>
              </a:lnSpc>
              <a:buClr>
                <a:schemeClr val="tx1"/>
              </a:buClr>
              <a:buNone/>
              <a:defRPr/>
            </a:pPr>
            <a:r>
              <a:rPr lang="pl-PL" sz="1800" dirty="0" smtClean="0"/>
              <a:t>	-  </a:t>
            </a:r>
            <a:r>
              <a:rPr lang="pl-PL" sz="1800" dirty="0" smtClean="0">
                <a:latin typeface="Franklin Gothic Medium" panose="020B0603020102020204" pitchFamily="34" charset="0"/>
              </a:rPr>
              <a:t>nie </a:t>
            </a:r>
            <a:r>
              <a:rPr lang="pl-PL" sz="1800" dirty="0">
                <a:latin typeface="Franklin Gothic Medium" panose="020B0603020102020204" pitchFamily="34" charset="0"/>
              </a:rPr>
              <a:t>jest wymagane posiadanie zaświadczenia o prawie do głosowania</a:t>
            </a:r>
          </a:p>
          <a:p>
            <a:pPr marL="0" indent="0">
              <a:lnSpc>
                <a:spcPct val="80000"/>
              </a:lnSpc>
              <a:buClr>
                <a:schemeClr val="tx1"/>
              </a:buClr>
              <a:buFont typeface="Arial" pitchFamily="34" charset="0"/>
              <a:buNone/>
              <a:defRPr/>
            </a:pPr>
            <a:endParaRPr lang="pl-PL" sz="1800" b="1" u="sng" dirty="0">
              <a:solidFill>
                <a:srgbClr val="3965B5"/>
              </a:solidFill>
            </a:endParaRPr>
          </a:p>
          <a:p>
            <a:pPr>
              <a:lnSpc>
                <a:spcPct val="80000"/>
              </a:lnSpc>
              <a:buClr>
                <a:schemeClr val="tx1"/>
              </a:buClr>
              <a:buFont typeface="Wingdings" panose="05000000000000000000" pitchFamily="2" charset="2"/>
              <a:buChar char="v"/>
              <a:defRPr/>
            </a:pPr>
            <a:r>
              <a:rPr lang="pl-PL" sz="1800" b="1" u="sng" dirty="0">
                <a:solidFill>
                  <a:srgbClr val="3965B5"/>
                </a:solidFill>
                <a:latin typeface="Franklin Gothic Medium" panose="020B0603020102020204" pitchFamily="34" charset="0"/>
              </a:rPr>
              <a:t>osobę, która przedłoży zaświadczenie o prawie do głosowania</a:t>
            </a:r>
            <a:r>
              <a:rPr lang="pl-PL" sz="1800" u="sng" dirty="0">
                <a:solidFill>
                  <a:srgbClr val="3965B5"/>
                </a:solidFill>
                <a:latin typeface="Franklin Gothic Medium" panose="020B0603020102020204" pitchFamily="34" charset="0"/>
              </a:rPr>
              <a:t>,</a:t>
            </a:r>
          </a:p>
          <a:p>
            <a:pPr marL="0" indent="0">
              <a:lnSpc>
                <a:spcPct val="80000"/>
              </a:lnSpc>
              <a:buClr>
                <a:schemeClr val="tx1"/>
              </a:buClr>
              <a:buNone/>
              <a:defRPr/>
            </a:pPr>
            <a:r>
              <a:rPr lang="pl-PL" sz="1800" b="1" dirty="0"/>
              <a:t>	</a:t>
            </a:r>
            <a:r>
              <a:rPr lang="pl-PL" sz="1800" b="1" dirty="0" smtClean="0"/>
              <a:t> </a:t>
            </a:r>
          </a:p>
          <a:p>
            <a:pPr marL="0" indent="0">
              <a:lnSpc>
                <a:spcPct val="80000"/>
              </a:lnSpc>
              <a:buClr>
                <a:schemeClr val="tx1"/>
              </a:buClr>
              <a:buNone/>
              <a:defRPr/>
            </a:pPr>
            <a:r>
              <a:rPr lang="pl-PL" sz="1800" b="1" dirty="0"/>
              <a:t>	</a:t>
            </a:r>
            <a:r>
              <a:rPr lang="pl-PL" sz="1800" b="1" dirty="0" smtClean="0"/>
              <a:t> </a:t>
            </a:r>
            <a:r>
              <a:rPr lang="pl-PL" sz="1800" dirty="0" smtClean="0"/>
              <a:t>- </a:t>
            </a:r>
            <a:r>
              <a:rPr lang="pl-PL" sz="1800" b="1" dirty="0" smtClean="0">
                <a:solidFill>
                  <a:srgbClr val="C00000"/>
                </a:solidFill>
                <a:latin typeface="Franklin Gothic Book" panose="020B0503020102020204" pitchFamily="34" charset="0"/>
              </a:rPr>
              <a:t>wyborca </a:t>
            </a:r>
            <a:r>
              <a:rPr lang="pl-PL" sz="1800" b="1" dirty="0">
                <a:solidFill>
                  <a:srgbClr val="C00000"/>
                </a:solidFill>
                <a:latin typeface="Franklin Gothic Book" panose="020B0503020102020204" pitchFamily="34" charset="0"/>
              </a:rPr>
              <a:t>otrzyma dwa zaświadczenia</a:t>
            </a:r>
            <a:r>
              <a:rPr lang="pl-PL" sz="1800" dirty="0">
                <a:solidFill>
                  <a:srgbClr val="C00000"/>
                </a:solidFill>
                <a:latin typeface="Franklin Gothic Book" panose="020B0503020102020204" pitchFamily="34" charset="0"/>
              </a:rPr>
              <a:t>: </a:t>
            </a:r>
            <a:endParaRPr lang="pl-PL" sz="1800" dirty="0" smtClean="0">
              <a:solidFill>
                <a:srgbClr val="C00000"/>
              </a:solidFill>
              <a:latin typeface="Franklin Gothic Book" panose="020B0503020102020204" pitchFamily="34" charset="0"/>
            </a:endParaRPr>
          </a:p>
          <a:p>
            <a:pPr marL="0" indent="0">
              <a:lnSpc>
                <a:spcPct val="80000"/>
              </a:lnSpc>
              <a:buClr>
                <a:schemeClr val="tx1"/>
              </a:buClr>
              <a:buNone/>
              <a:defRPr/>
            </a:pPr>
            <a:r>
              <a:rPr lang="pl-PL" sz="1800" dirty="0">
                <a:solidFill>
                  <a:srgbClr val="C00000"/>
                </a:solidFill>
                <a:latin typeface="Franklin Gothic Book" panose="020B0503020102020204" pitchFamily="34" charset="0"/>
              </a:rPr>
              <a:t>	</a:t>
            </a:r>
            <a:r>
              <a:rPr lang="pl-PL" sz="1800" dirty="0" smtClean="0">
                <a:solidFill>
                  <a:srgbClr val="C00000"/>
                </a:solidFill>
                <a:latin typeface="Franklin Gothic Book" panose="020B0503020102020204" pitchFamily="34" charset="0"/>
              </a:rPr>
              <a:t>    </a:t>
            </a:r>
            <a:r>
              <a:rPr lang="pl-PL" sz="1800" dirty="0" smtClean="0">
                <a:latin typeface="Franklin Gothic Book" panose="020B0503020102020204" pitchFamily="34" charset="0"/>
              </a:rPr>
              <a:t>1</a:t>
            </a:r>
            <a:r>
              <a:rPr lang="pl-PL" sz="1800" dirty="0" smtClean="0">
                <a:solidFill>
                  <a:srgbClr val="C00000"/>
                </a:solidFill>
                <a:latin typeface="Franklin Gothic Book" panose="020B0503020102020204" pitchFamily="34" charset="0"/>
              </a:rPr>
              <a:t>. </a:t>
            </a:r>
            <a:r>
              <a:rPr lang="pl-PL" sz="1800" dirty="0" smtClean="0">
                <a:latin typeface="Franklin Gothic Book" panose="020B0503020102020204" pitchFamily="34" charset="0"/>
              </a:rPr>
              <a:t>zaświadczenie </a:t>
            </a:r>
            <a:r>
              <a:rPr lang="pl-PL" sz="1800" dirty="0">
                <a:latin typeface="Franklin Gothic Book" panose="020B0503020102020204" pitchFamily="34" charset="0"/>
              </a:rPr>
              <a:t>o prawie </a:t>
            </a:r>
            <a:r>
              <a:rPr lang="pl-PL" sz="1800" dirty="0" smtClean="0">
                <a:latin typeface="Franklin Gothic Book" panose="020B0503020102020204" pitchFamily="34" charset="0"/>
              </a:rPr>
              <a:t>do głosowania dniu </a:t>
            </a:r>
            <a:r>
              <a:rPr lang="pl-PL" sz="1800" b="1" dirty="0" smtClean="0">
                <a:latin typeface="Franklin Gothic Book" panose="020B0503020102020204" pitchFamily="34" charset="0"/>
              </a:rPr>
              <a:t>pierwszego głosowania </a:t>
            </a:r>
            <a:r>
              <a:rPr lang="pl-PL" sz="1800" dirty="0">
                <a:latin typeface="Franklin Gothic Book" panose="020B0503020102020204" pitchFamily="34" charset="0"/>
              </a:rPr>
              <a:t>oraz </a:t>
            </a:r>
            <a:r>
              <a:rPr lang="pl-PL" sz="1800" dirty="0" smtClean="0">
                <a:latin typeface="Franklin Gothic Book" panose="020B0503020102020204" pitchFamily="34" charset="0"/>
              </a:rPr>
              <a:t>	    2. zaświadczenie w dniu </a:t>
            </a:r>
            <a:r>
              <a:rPr lang="pl-PL" sz="1800" b="1" dirty="0" smtClean="0">
                <a:latin typeface="Franklin Gothic Book" panose="020B0503020102020204" pitchFamily="34" charset="0"/>
              </a:rPr>
              <a:t>ponownego głosowania</a:t>
            </a:r>
            <a:r>
              <a:rPr lang="pl-PL" sz="1800" dirty="0">
                <a:latin typeface="Franklin Gothic Book" panose="020B0503020102020204" pitchFamily="34" charset="0"/>
              </a:rPr>
              <a:t>. </a:t>
            </a:r>
            <a:endParaRPr lang="pl-PL" sz="1800" u="sng" dirty="0">
              <a:latin typeface="Franklin Gothic Book" panose="020B0503020102020204" pitchFamily="34" charset="0"/>
            </a:endParaRPr>
          </a:p>
          <a:p>
            <a:pPr marL="0" indent="0">
              <a:lnSpc>
                <a:spcPct val="80000"/>
              </a:lnSpc>
              <a:buClr>
                <a:schemeClr val="tx1"/>
              </a:buClr>
              <a:buNone/>
              <a:defRPr/>
            </a:pPr>
            <a:endParaRPr lang="pl-PL" sz="1800" dirty="0">
              <a:latin typeface="Franklin Gothic Book" panose="020B0503020102020204" pitchFamily="34" charset="0"/>
            </a:endParaRPr>
          </a:p>
          <a:p>
            <a:pPr marL="0" indent="0" algn="just">
              <a:lnSpc>
                <a:spcPct val="80000"/>
              </a:lnSpc>
              <a:buClr>
                <a:schemeClr val="tx1"/>
              </a:buClr>
              <a:buNone/>
              <a:defRPr/>
            </a:pPr>
            <a:r>
              <a:rPr lang="pl-PL" sz="1800" dirty="0"/>
              <a:t> 	</a:t>
            </a:r>
            <a:r>
              <a:rPr lang="pl-PL" sz="1800" dirty="0">
                <a:latin typeface="Franklin Gothic Medium" panose="020B0603020102020204" pitchFamily="34" charset="0"/>
              </a:rPr>
              <a:t>-  dotyczy także osób, które na podstawie zaświadczenia chcą głosować w  	 	  „swoim” obwodzie </a:t>
            </a:r>
          </a:p>
          <a:p>
            <a:pPr marL="0" indent="0" algn="just">
              <a:lnSpc>
                <a:spcPct val="80000"/>
              </a:lnSpc>
              <a:buClr>
                <a:schemeClr val="tx1"/>
              </a:buClr>
              <a:buFont typeface="Arial" pitchFamily="34" charset="0"/>
              <a:buNone/>
              <a:defRPr/>
            </a:pPr>
            <a:r>
              <a:rPr lang="pl-PL" sz="1800" dirty="0">
                <a:latin typeface="Franklin Gothic Medium" panose="020B0603020102020204" pitchFamily="34" charset="0"/>
              </a:rPr>
              <a:t>	-  dokument musi zawierać </a:t>
            </a:r>
            <a:r>
              <a:rPr lang="pl-PL" sz="1800" b="1" dirty="0">
                <a:solidFill>
                  <a:srgbClr val="3965B5"/>
                </a:solidFill>
                <a:latin typeface="Franklin Gothic Medium" panose="020B0603020102020204" pitchFamily="34" charset="0"/>
              </a:rPr>
              <a:t>przyklejony hologram </a:t>
            </a:r>
            <a:r>
              <a:rPr lang="pl-PL" sz="1800" dirty="0">
                <a:latin typeface="Franklin Gothic Medium" panose="020B0603020102020204" pitchFamily="34" charset="0"/>
              </a:rPr>
              <a:t>z nadrukiem </a:t>
            </a:r>
            <a:r>
              <a:rPr lang="pl-PL" sz="1800" dirty="0">
                <a:solidFill>
                  <a:srgbClr val="3965B5"/>
                </a:solidFill>
                <a:latin typeface="Franklin Gothic Medium" panose="020B0603020102020204" pitchFamily="34" charset="0"/>
              </a:rPr>
              <a:t>„</a:t>
            </a:r>
            <a:r>
              <a:rPr lang="pl-PL" sz="1800" b="1" dirty="0">
                <a:solidFill>
                  <a:srgbClr val="3965B5"/>
                </a:solidFill>
                <a:latin typeface="Franklin Gothic Medium" panose="020B0603020102020204" pitchFamily="34" charset="0"/>
              </a:rPr>
              <a:t>PRP 2020”</a:t>
            </a:r>
            <a:endParaRPr lang="pl-PL" sz="1800" dirty="0">
              <a:latin typeface="Franklin Gothic Medium" panose="020B0603020102020204" pitchFamily="34" charset="0"/>
            </a:endParaRPr>
          </a:p>
          <a:p>
            <a:pPr marL="0" indent="0" algn="just">
              <a:lnSpc>
                <a:spcPct val="80000"/>
              </a:lnSpc>
              <a:buClr>
                <a:schemeClr val="tx1"/>
              </a:buClr>
              <a:buFont typeface="Arial" pitchFamily="34" charset="0"/>
              <a:buNone/>
              <a:defRPr/>
            </a:pPr>
            <a:r>
              <a:rPr lang="pl-PL" sz="1800" dirty="0">
                <a:latin typeface="Franklin Gothic Medium" panose="020B0603020102020204" pitchFamily="34" charset="0"/>
              </a:rPr>
              <a:t>	</a:t>
            </a:r>
            <a:r>
              <a:rPr lang="pl-PL" sz="1800" b="1" u="sng" dirty="0">
                <a:solidFill>
                  <a:srgbClr val="C00000"/>
                </a:solidFill>
                <a:latin typeface="Franklin Gothic Medium" panose="020B0603020102020204" pitchFamily="34" charset="0"/>
              </a:rPr>
              <a:t>-  zaświadczenie zatrzymuje się i dołącza do spisu !!</a:t>
            </a:r>
          </a:p>
          <a:p>
            <a:pPr algn="just">
              <a:lnSpc>
                <a:spcPct val="80000"/>
              </a:lnSpc>
              <a:buClr>
                <a:schemeClr val="tx1"/>
              </a:buClr>
              <a:defRPr/>
            </a:pPr>
            <a:endParaRPr lang="pl-PL" sz="2000" b="1" u="sng" dirty="0"/>
          </a:p>
          <a:p>
            <a:pPr>
              <a:lnSpc>
                <a:spcPct val="80000"/>
              </a:lnSpc>
              <a:buClr>
                <a:schemeClr val="tx1"/>
              </a:buClr>
              <a:defRPr/>
            </a:pPr>
            <a:endParaRPr lang="pl-PL" sz="2000" dirty="0">
              <a:latin typeface="Corbel" pitchFamily="34" charset="0"/>
            </a:endParaRPr>
          </a:p>
        </p:txBody>
      </p:sp>
      <p:pic>
        <p:nvPicPr>
          <p:cNvPr id="4"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43</a:t>
            </a:fld>
            <a:endParaRPr lang="en-US" dirty="0"/>
          </a:p>
        </p:txBody>
      </p:sp>
    </p:spTree>
    <p:extLst>
      <p:ext uri="{BB962C8B-B14F-4D97-AF65-F5344CB8AC3E}">
        <p14:creationId xmlns:p14="http://schemas.microsoft.com/office/powerpoint/2010/main" val="1439202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ole tekstowe 1"/>
          <p:cNvSpPr txBox="1">
            <a:spLocks noChangeArrowheads="1"/>
          </p:cNvSpPr>
          <p:nvPr/>
        </p:nvSpPr>
        <p:spPr bwMode="auto">
          <a:xfrm>
            <a:off x="1050327" y="927015"/>
            <a:ext cx="7042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dirty="0">
                <a:solidFill>
                  <a:srgbClr val="9D032A"/>
                </a:solidFill>
                <a:latin typeface="Arial Black" panose="020B0A04020102020204" pitchFamily="34" charset="0"/>
              </a:rPr>
              <a:t>DOPISYWANIE DO SPISU OSÓB UPRAWNIONYCH</a:t>
            </a:r>
          </a:p>
        </p:txBody>
      </p:sp>
      <p:sp>
        <p:nvSpPr>
          <p:cNvPr id="3" name="Rectangle 3"/>
          <p:cNvSpPr txBox="1">
            <a:spLocks noChangeArrowheads="1"/>
          </p:cNvSpPr>
          <p:nvPr/>
        </p:nvSpPr>
        <p:spPr>
          <a:xfrm>
            <a:off x="34301" y="1507657"/>
            <a:ext cx="9074203" cy="52562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Clr>
                <a:schemeClr val="tx1"/>
              </a:buClr>
              <a:buFont typeface="Arial" pitchFamily="34" charset="0"/>
              <a:buNone/>
              <a:defRPr/>
            </a:pPr>
            <a:endParaRPr lang="pl-PL" sz="600" dirty="0"/>
          </a:p>
          <a:p>
            <a:pPr>
              <a:lnSpc>
                <a:spcPct val="80000"/>
              </a:lnSpc>
              <a:buClr>
                <a:schemeClr val="tx1"/>
              </a:buClr>
              <a:buFont typeface="Wingdings" panose="05000000000000000000" pitchFamily="2" charset="2"/>
              <a:buChar char="v"/>
              <a:defRPr/>
            </a:pPr>
            <a:r>
              <a:rPr lang="pl-PL" sz="1800" b="1" u="sng" dirty="0">
                <a:solidFill>
                  <a:srgbClr val="3965B5"/>
                </a:solidFill>
                <a:latin typeface="Franklin Gothic Medium" panose="020B0603020102020204" pitchFamily="34" charset="0"/>
                <a:cs typeface="Calibri" panose="020F0502020204030204" pitchFamily="34" charset="0"/>
              </a:rPr>
              <a:t>obywatela polskiego stale zamieszkującego za granicą, a głosującego w kraju na podstawie </a:t>
            </a:r>
            <a:r>
              <a:rPr lang="pl-PL" sz="1800" b="1" u="sng" dirty="0" smtClean="0">
                <a:solidFill>
                  <a:srgbClr val="3965B5"/>
                </a:solidFill>
                <a:latin typeface="Franklin Gothic Medium" panose="020B0603020102020204" pitchFamily="34" charset="0"/>
                <a:cs typeface="Calibri" panose="020F0502020204030204" pitchFamily="34" charset="0"/>
              </a:rPr>
              <a:t>paszportu - </a:t>
            </a:r>
            <a:r>
              <a:rPr lang="pl-PL" sz="1800" dirty="0" smtClean="0">
                <a:latin typeface="Franklin Gothic Medium" panose="020B0603020102020204" pitchFamily="34" charset="0"/>
                <a:cs typeface="Calibri" panose="020F0502020204030204" pitchFamily="34" charset="0"/>
              </a:rPr>
              <a:t>jeśli </a:t>
            </a:r>
            <a:r>
              <a:rPr lang="pl-PL" sz="1800" dirty="0">
                <a:latin typeface="Franklin Gothic Medium" panose="020B0603020102020204" pitchFamily="34" charset="0"/>
                <a:cs typeface="Calibri" panose="020F0502020204030204" pitchFamily="34" charset="0"/>
              </a:rPr>
              <a:t>udokumentuje, iż stale zamieszkuje za granicą. </a:t>
            </a:r>
          </a:p>
          <a:p>
            <a:pPr marL="0" indent="0" algn="just">
              <a:lnSpc>
                <a:spcPct val="80000"/>
              </a:lnSpc>
              <a:buClr>
                <a:schemeClr val="tx1"/>
              </a:buClr>
              <a:buFont typeface="Arial" pitchFamily="34" charset="0"/>
              <a:buNone/>
              <a:defRPr/>
            </a:pPr>
            <a:r>
              <a:rPr lang="pl-PL" sz="1800" dirty="0">
                <a:latin typeface="Franklin Gothic Medium" panose="020B0603020102020204" pitchFamily="34" charset="0"/>
              </a:rPr>
              <a:t>	</a:t>
            </a:r>
          </a:p>
          <a:p>
            <a:pPr marL="811213" indent="-811213" algn="just">
              <a:lnSpc>
                <a:spcPct val="80000"/>
              </a:lnSpc>
              <a:buClr>
                <a:schemeClr val="tx1"/>
              </a:buClr>
              <a:buFont typeface="Wingdings" panose="05000000000000000000" pitchFamily="2" charset="2"/>
              <a:buChar char="§"/>
              <a:defRPr/>
            </a:pPr>
            <a:r>
              <a:rPr lang="pl-PL" sz="1600" dirty="0">
                <a:latin typeface="Franklin Gothic Book" panose="020B0503020102020204" pitchFamily="34" charset="0"/>
              </a:rPr>
              <a:t>podstawą dopisania do spisu jest ważny polski paszport. </a:t>
            </a:r>
          </a:p>
          <a:p>
            <a:pPr marL="811213" indent="-811213" algn="just">
              <a:lnSpc>
                <a:spcPct val="80000"/>
              </a:lnSpc>
              <a:buClr>
                <a:schemeClr val="tx1"/>
              </a:buClr>
              <a:buFont typeface="Wingdings" panose="05000000000000000000" pitchFamily="2" charset="2"/>
              <a:buChar char="§"/>
              <a:defRPr/>
            </a:pPr>
            <a:endParaRPr lang="pl-PL" sz="1600" dirty="0">
              <a:latin typeface="Franklin Gothic Book" panose="020B0503020102020204" pitchFamily="34" charset="0"/>
            </a:endParaRPr>
          </a:p>
          <a:p>
            <a:pPr marL="811213" indent="-811213">
              <a:buClr>
                <a:schemeClr val="tx1"/>
              </a:buClr>
              <a:buFont typeface="Wingdings" panose="05000000000000000000" pitchFamily="2" charset="2"/>
              <a:buChar char="§"/>
              <a:defRPr/>
            </a:pPr>
            <a:r>
              <a:rPr lang="pl-PL" sz="1600" dirty="0">
                <a:solidFill>
                  <a:srgbClr val="C00000"/>
                </a:solidFill>
                <a:latin typeface="Franklin Gothic Book" panose="020B0503020102020204" pitchFamily="34" charset="0"/>
              </a:rPr>
              <a:t>podstawą nie może być okazanie dowodu osobistego</a:t>
            </a:r>
            <a:r>
              <a:rPr lang="pl-PL" sz="1600" dirty="0">
                <a:latin typeface="Franklin Gothic Book" panose="020B0503020102020204" pitchFamily="34" charset="0"/>
              </a:rPr>
              <a:t>, nawet w przypadku wyborców zamieszkujących stale za granicą na obszarze Unii Europejskiej, czy innego państwa, do którego można wjechać na podstawie polskiego dowodu osobistego. Udokumentowanie zamieszkiwania za granicą polega na okazaniu komisji dokumentu potwierdzającego ten fakt.</a:t>
            </a:r>
            <a:br>
              <a:rPr lang="pl-PL" sz="1600" dirty="0">
                <a:latin typeface="Franklin Gothic Book" panose="020B0503020102020204" pitchFamily="34" charset="0"/>
              </a:rPr>
            </a:br>
            <a:r>
              <a:rPr lang="pl-PL" sz="1600" dirty="0">
                <a:latin typeface="Franklin Gothic Book" panose="020B0503020102020204" pitchFamily="34" charset="0"/>
              </a:rPr>
              <a:t>dokumentem takim jest np.: karta stałego pobytu, dokument potwierdzający zatrudnienie za granicą, dokument potwierdzający uprawnienie do korzystania ze świadczeń ubezpieczenia społecznego za granicą itp. </a:t>
            </a:r>
          </a:p>
          <a:p>
            <a:pPr marL="811213" indent="-811213" algn="just">
              <a:lnSpc>
                <a:spcPct val="80000"/>
              </a:lnSpc>
              <a:buClr>
                <a:schemeClr val="tx1"/>
              </a:buClr>
              <a:buFont typeface="Arial" pitchFamily="34" charset="0"/>
              <a:buNone/>
              <a:defRPr/>
            </a:pPr>
            <a:r>
              <a:rPr lang="pl-PL" sz="1600" dirty="0">
                <a:latin typeface="Franklin Gothic Book" panose="020B0503020102020204" pitchFamily="34" charset="0"/>
              </a:rPr>
              <a:t>	</a:t>
            </a:r>
          </a:p>
          <a:p>
            <a:pPr marL="811213" indent="-811213" algn="just">
              <a:lnSpc>
                <a:spcPct val="80000"/>
              </a:lnSpc>
              <a:buClr>
                <a:schemeClr val="tx1"/>
              </a:buClr>
              <a:buFont typeface="Wingdings" panose="05000000000000000000" pitchFamily="2" charset="2"/>
              <a:buChar char="§"/>
              <a:defRPr/>
            </a:pPr>
            <a:r>
              <a:rPr lang="pl-PL" sz="1600" u="sng" dirty="0">
                <a:solidFill>
                  <a:srgbClr val="C00000"/>
                </a:solidFill>
                <a:latin typeface="Franklin Gothic Book" panose="020B0503020102020204" pitchFamily="34" charset="0"/>
              </a:rPr>
              <a:t>d</a:t>
            </a:r>
            <a:r>
              <a:rPr lang="pl-PL" sz="1600" u="sng" dirty="0" smtClean="0">
                <a:solidFill>
                  <a:srgbClr val="C00000"/>
                </a:solidFill>
                <a:latin typeface="Franklin Gothic Book" panose="020B0503020102020204" pitchFamily="34" charset="0"/>
              </a:rPr>
              <a:t>okument </a:t>
            </a:r>
            <a:r>
              <a:rPr lang="pl-PL" sz="1600" u="sng" dirty="0">
                <a:solidFill>
                  <a:srgbClr val="C00000"/>
                </a:solidFill>
                <a:latin typeface="Franklin Gothic Book" panose="020B0503020102020204" pitchFamily="34" charset="0"/>
              </a:rPr>
              <a:t>ten musi być przedłożony wraz z tłumaczeniem przysięgłym na język polski !!</a:t>
            </a:r>
          </a:p>
          <a:p>
            <a:pPr marL="811213" indent="-811213" algn="just">
              <a:lnSpc>
                <a:spcPct val="80000"/>
              </a:lnSpc>
              <a:buClr>
                <a:schemeClr val="tx1"/>
              </a:buClr>
              <a:buFont typeface="Wingdings" panose="05000000000000000000" pitchFamily="2" charset="2"/>
              <a:buChar char="§"/>
              <a:defRPr/>
            </a:pPr>
            <a:endParaRPr lang="pl-PL" sz="1600" u="sng" dirty="0">
              <a:solidFill>
                <a:srgbClr val="C00000"/>
              </a:solidFill>
              <a:latin typeface="Franklin Gothic Book" panose="020B0503020102020204" pitchFamily="34" charset="0"/>
            </a:endParaRPr>
          </a:p>
          <a:p>
            <a:pPr marL="811213" indent="-811213" algn="just">
              <a:lnSpc>
                <a:spcPct val="80000"/>
              </a:lnSpc>
              <a:buClr>
                <a:schemeClr val="tx1"/>
              </a:buClr>
              <a:buFont typeface="Wingdings" panose="05000000000000000000" pitchFamily="2" charset="2"/>
              <a:buChar char="§"/>
              <a:defRPr/>
            </a:pPr>
            <a:r>
              <a:rPr lang="pl-PL" sz="1600" dirty="0">
                <a:latin typeface="Franklin Gothic Book" panose="020B0503020102020204" pitchFamily="34" charset="0"/>
              </a:rPr>
              <a:t>komisja jest obowiązana umieścić w paszporcie na ostatniej wolnej stronie przeznaczonej na adnotacje wizowe jedynie </a:t>
            </a:r>
            <a:r>
              <a:rPr lang="pl-PL" sz="1600" dirty="0">
                <a:solidFill>
                  <a:srgbClr val="C00000"/>
                </a:solidFill>
                <a:latin typeface="Franklin Gothic Book" panose="020B0503020102020204" pitchFamily="34" charset="0"/>
              </a:rPr>
              <a:t>odcisk swojej pieczęci i wpisać datę </a:t>
            </a:r>
            <a:r>
              <a:rPr lang="pl-PL" sz="1600" dirty="0" smtClean="0">
                <a:solidFill>
                  <a:srgbClr val="C00000"/>
                </a:solidFill>
                <a:latin typeface="Franklin Gothic Book" panose="020B0503020102020204" pitchFamily="34" charset="0"/>
              </a:rPr>
              <a:t>głosowania. </a:t>
            </a:r>
          </a:p>
          <a:p>
            <a:pPr marL="0" indent="0">
              <a:lnSpc>
                <a:spcPct val="80000"/>
              </a:lnSpc>
              <a:buClr>
                <a:schemeClr val="tx1"/>
              </a:buClr>
              <a:buNone/>
              <a:defRPr/>
            </a:pPr>
            <a:endParaRPr lang="pl-PL" sz="2000" dirty="0">
              <a:latin typeface="Corbel" pitchFamily="34" charset="0"/>
            </a:endParaRPr>
          </a:p>
        </p:txBody>
      </p:sp>
      <p:pic>
        <p:nvPicPr>
          <p:cNvPr id="4"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44</a:t>
            </a:fld>
            <a:endParaRPr lang="en-US" dirty="0"/>
          </a:p>
        </p:txBody>
      </p:sp>
    </p:spTree>
    <p:extLst>
      <p:ext uri="{BB962C8B-B14F-4D97-AF65-F5344CB8AC3E}">
        <p14:creationId xmlns:p14="http://schemas.microsoft.com/office/powerpoint/2010/main" val="2276972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ole tekstowe 1"/>
          <p:cNvSpPr txBox="1">
            <a:spLocks noChangeArrowheads="1"/>
          </p:cNvSpPr>
          <p:nvPr/>
        </p:nvSpPr>
        <p:spPr bwMode="auto">
          <a:xfrm>
            <a:off x="-94821" y="572787"/>
            <a:ext cx="7043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pl-PL" altLang="pl-PL" sz="2000" b="0" i="0" u="none" strike="noStrike" kern="0" cap="none" spc="0" normalizeH="0" baseline="0" noProof="0" dirty="0">
                <a:ln>
                  <a:noFill/>
                </a:ln>
                <a:solidFill>
                  <a:srgbClr val="FFFFFF"/>
                </a:solidFill>
                <a:effectLst/>
                <a:uLnTx/>
                <a:uFillTx/>
                <a:latin typeface="Arial Black" panose="020B0A04020102020204" pitchFamily="34" charset="0"/>
                <a:cs typeface="Arial"/>
                <a:sym typeface="Arial"/>
              </a:rPr>
              <a:t>DOPISYWANIE DO SPISU OSÓB UPRAWNIONYCH</a:t>
            </a:r>
          </a:p>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pl-PL" altLang="pl-PL" sz="2000" b="1" i="0" u="none" strike="noStrike" kern="0" cap="none" spc="0" normalizeH="0" baseline="0" noProof="0" dirty="0">
                <a:ln>
                  <a:noFill/>
                </a:ln>
                <a:solidFill>
                  <a:srgbClr val="FFFFFF"/>
                </a:solidFill>
                <a:effectLst/>
                <a:uLnTx/>
                <a:uFillTx/>
                <a:latin typeface="Times New Roman" panose="02020603050405020304" pitchFamily="18" charset="0"/>
                <a:cs typeface="Calibri" panose="020F0502020204030204" pitchFamily="34" charset="0"/>
                <a:sym typeface="Arial"/>
              </a:rPr>
              <a:t>		</a:t>
            </a:r>
            <a:r>
              <a:rPr kumimoji="0" lang="pl-PL" altLang="pl-PL" sz="1800" b="0" i="0" u="sng" strike="noStrike" kern="0" cap="none" spc="0" normalizeH="0" baseline="0" noProof="0" dirty="0">
                <a:ln>
                  <a:noFill/>
                </a:ln>
                <a:solidFill>
                  <a:srgbClr val="FFFFFF"/>
                </a:solidFill>
                <a:effectLst/>
                <a:uLnTx/>
                <a:uFillTx/>
                <a:latin typeface="Times New Roman" panose="02020603050405020304" pitchFamily="18" charset="0"/>
                <a:cs typeface="Calibri" panose="020F0502020204030204" pitchFamily="34" charset="0"/>
                <a:sym typeface="Arial"/>
              </a:rPr>
              <a:t>- na dodatkowym formularzu spisu -</a:t>
            </a:r>
            <a:endParaRPr kumimoji="0" lang="pl-PL" altLang="pl-PL" sz="1800" b="0" i="0" u="sng" strike="noStrike" kern="0" cap="none" spc="0" normalizeH="0" baseline="0" noProof="0" dirty="0">
              <a:ln>
                <a:noFill/>
              </a:ln>
              <a:solidFill>
                <a:srgbClr val="FFFFFF"/>
              </a:solidFill>
              <a:effectLst/>
              <a:uLnTx/>
              <a:uFillTx/>
              <a:latin typeface="Arial Black" panose="020B0A04020102020204" pitchFamily="34" charset="0"/>
              <a:cs typeface="Arial"/>
              <a:sym typeface="Arial"/>
            </a:endParaRPr>
          </a:p>
        </p:txBody>
      </p:sp>
      <p:sp>
        <p:nvSpPr>
          <p:cNvPr id="3" name="Rectangle 3"/>
          <p:cNvSpPr txBox="1">
            <a:spLocks noChangeArrowheads="1"/>
          </p:cNvSpPr>
          <p:nvPr/>
        </p:nvSpPr>
        <p:spPr>
          <a:xfrm>
            <a:off x="1" y="1764876"/>
            <a:ext cx="9108504" cy="52562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
                <a:srgbClr val="263248"/>
              </a:buClr>
              <a:buSzTx/>
              <a:buFont typeface="Arial" pitchFamily="34" charset="0"/>
              <a:buChar char="•"/>
              <a:tabLst/>
              <a:defRPr/>
            </a:pPr>
            <a:endParaRPr kumimoji="0" lang="pl-PL" sz="2000" b="1" i="0" u="sng" strike="noStrike" kern="1200" cap="none" spc="0" normalizeH="0" baseline="0" noProof="0" dirty="0">
              <a:ln>
                <a:noFill/>
              </a:ln>
              <a:solidFill>
                <a:srgbClr val="263248"/>
              </a:solidFill>
              <a:effectLst/>
              <a:uLnTx/>
              <a:uFillTx/>
              <a:latin typeface="Arial"/>
              <a:ea typeface="+mn-ea"/>
              <a:cs typeface="+mn-cs"/>
              <a:sym typeface="Arial"/>
            </a:endParaRPr>
          </a:p>
          <a:p>
            <a:pPr marL="342900" marR="0" lvl="0" indent="-342900" algn="l" defTabSz="914400" rtl="0" eaLnBrk="1" fontAlgn="auto" latinLnBrk="0" hangingPunct="1">
              <a:lnSpc>
                <a:spcPct val="80000"/>
              </a:lnSpc>
              <a:spcBef>
                <a:spcPct val="20000"/>
              </a:spcBef>
              <a:spcAft>
                <a:spcPts val="0"/>
              </a:spcAft>
              <a:buClr>
                <a:srgbClr val="263248"/>
              </a:buClr>
              <a:buSzTx/>
              <a:buFont typeface="Arial" pitchFamily="34" charset="0"/>
              <a:buChar char="•"/>
              <a:tabLst/>
              <a:defRPr/>
            </a:pPr>
            <a:endParaRPr kumimoji="0" lang="pl-PL" sz="2000" b="1" i="0" u="sng" strike="noStrike" kern="1200" cap="none" spc="0" normalizeH="0" baseline="0" noProof="0" dirty="0">
              <a:ln>
                <a:noFill/>
              </a:ln>
              <a:solidFill>
                <a:srgbClr val="263248"/>
              </a:solidFill>
              <a:effectLst/>
              <a:uLnTx/>
              <a:uFillTx/>
              <a:latin typeface="Corbel" pitchFamily="34" charset="0"/>
              <a:ea typeface="+mn-ea"/>
              <a:cs typeface="+mn-cs"/>
              <a:sym typeface="Arial"/>
            </a:endParaRPr>
          </a:p>
          <a:p>
            <a:pPr marL="342900" marR="0" lvl="0" indent="-342900" algn="l" defTabSz="914400" rtl="0" eaLnBrk="1" fontAlgn="auto" latinLnBrk="0" hangingPunct="1">
              <a:lnSpc>
                <a:spcPct val="80000"/>
              </a:lnSpc>
              <a:spcBef>
                <a:spcPct val="20000"/>
              </a:spcBef>
              <a:spcAft>
                <a:spcPts val="0"/>
              </a:spcAft>
              <a:buClr>
                <a:srgbClr val="263248"/>
              </a:buClr>
              <a:buSzTx/>
              <a:buFont typeface="Arial" pitchFamily="34" charset="0"/>
              <a:buChar char="•"/>
              <a:tabLst/>
              <a:defRPr/>
            </a:pPr>
            <a:endParaRPr kumimoji="0" lang="pl-PL" sz="2000" b="0" i="0" u="none" strike="noStrike" kern="1200" cap="none" spc="0" normalizeH="0" baseline="0" noProof="0" dirty="0">
              <a:ln>
                <a:noFill/>
              </a:ln>
              <a:solidFill>
                <a:srgbClr val="263248"/>
              </a:solidFill>
              <a:effectLst/>
              <a:uLnTx/>
              <a:uFillTx/>
              <a:latin typeface="Corbel" pitchFamily="34" charset="0"/>
              <a:ea typeface="+mn-ea"/>
              <a:cs typeface="+mn-cs"/>
              <a:sym typeface="Arial"/>
            </a:endParaRPr>
          </a:p>
        </p:txBody>
      </p:sp>
      <p:pic>
        <p:nvPicPr>
          <p:cNvPr id="5"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AD84A18-9CD5-4651-9EFB-5D7BAC229282}" type="slidenum">
              <a:rPr kumimoji="0" lang="pl-PL" sz="1600" b="1" i="0" u="none" strike="noStrike" kern="0" cap="none" spc="0" normalizeH="0" baseline="0" noProof="0" smtClean="0">
                <a:ln>
                  <a:noFill/>
                </a:ln>
                <a:solidFill>
                  <a:srgbClr val="FFFFFF"/>
                </a:solidFill>
                <a:effectLst/>
                <a:uLnTx/>
                <a:uFillTx/>
                <a:latin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lang="pl-PL" sz="1600" b="1" i="0" u="none" strike="noStrike" kern="0" cap="none" spc="0" normalizeH="0" baseline="0" noProof="0">
              <a:ln>
                <a:noFill/>
              </a:ln>
              <a:solidFill>
                <a:srgbClr val="FFFFFF"/>
              </a:solidFill>
              <a:effectLst/>
              <a:uLnTx/>
              <a:uFillTx/>
              <a:latin typeface="Roboto Condensed"/>
              <a:sym typeface="Roboto Condensed"/>
            </a:endParaRPr>
          </a:p>
        </p:txBody>
      </p:sp>
      <p:sp>
        <p:nvSpPr>
          <p:cNvPr id="2" name="Prostokąt 1"/>
          <p:cNvSpPr/>
          <p:nvPr/>
        </p:nvSpPr>
        <p:spPr>
          <a:xfrm>
            <a:off x="57194" y="2399982"/>
            <a:ext cx="9048206" cy="3416320"/>
          </a:xfrm>
          <a:prstGeom prst="rect">
            <a:avLst/>
          </a:prstGeom>
        </p:spPr>
        <p:txBody>
          <a:bodyPr wrap="square">
            <a:spAutoFit/>
          </a:bodyPr>
          <a:lstStyle/>
          <a:p>
            <a:pPr marL="285750" indent="-285750">
              <a:buFont typeface="Arial" panose="020B0604020202020204" pitchFamily="34" charset="0"/>
              <a:buChar char="•"/>
            </a:pPr>
            <a:r>
              <a:rPr lang="pl-PL" sz="1800" b="1" dirty="0" smtClean="0">
                <a:latin typeface="Franklin Gothic Book" panose="020B0503020102020204" pitchFamily="34" charset="0"/>
              </a:rPr>
              <a:t>dodatkowy </a:t>
            </a:r>
            <a:r>
              <a:rPr lang="pl-PL" sz="1800" b="1" dirty="0">
                <a:latin typeface="Franklin Gothic Book" panose="020B0503020102020204" pitchFamily="34" charset="0"/>
              </a:rPr>
              <a:t>formularz spisu wyborców, na którym komisja dopisuje wyborców w dniu głosowania, należy zatytułować </a:t>
            </a:r>
            <a:r>
              <a:rPr lang="pl-PL" sz="1800" b="1" dirty="0">
                <a:solidFill>
                  <a:srgbClr val="FF0000"/>
                </a:solidFill>
                <a:latin typeface="Franklin Gothic Book" panose="020B0503020102020204" pitchFamily="34" charset="0"/>
              </a:rPr>
              <a:t>„Dodatkowy formularz spisu wyborców</a:t>
            </a:r>
            <a:r>
              <a:rPr lang="pl-PL" sz="1800" b="1" dirty="0" smtClean="0">
                <a:solidFill>
                  <a:srgbClr val="FF0000"/>
                </a:solidFill>
                <a:latin typeface="Franklin Gothic Book" panose="020B0503020102020204" pitchFamily="34" charset="0"/>
              </a:rPr>
              <a:t>”.</a:t>
            </a:r>
          </a:p>
          <a:p>
            <a:r>
              <a:rPr lang="pl-PL" sz="1800" b="1" dirty="0" smtClean="0">
                <a:solidFill>
                  <a:srgbClr val="FF0000"/>
                </a:solidFill>
                <a:latin typeface="Franklin Gothic Book" panose="020B0503020102020204" pitchFamily="34" charset="0"/>
              </a:rPr>
              <a:t> </a:t>
            </a:r>
          </a:p>
          <a:p>
            <a:pPr marL="285750" indent="-285750">
              <a:buFont typeface="Arial" panose="020B0604020202020204" pitchFamily="34" charset="0"/>
              <a:buChar char="•"/>
            </a:pPr>
            <a:r>
              <a:rPr lang="pl-PL" sz="1800" b="1" dirty="0" smtClean="0">
                <a:latin typeface="Franklin Gothic Book" panose="020B0503020102020204" pitchFamily="34" charset="0"/>
              </a:rPr>
              <a:t>członek </a:t>
            </a:r>
            <a:r>
              <a:rPr lang="pl-PL" sz="1800" b="1" dirty="0">
                <a:latin typeface="Franklin Gothic Book" panose="020B0503020102020204" pitchFamily="34" charset="0"/>
              </a:rPr>
              <a:t>komisji dopisujący na tym formularzu </a:t>
            </a:r>
            <a:r>
              <a:rPr lang="pl-PL" sz="1800" b="1" dirty="0" smtClean="0">
                <a:latin typeface="Franklin Gothic Book" panose="020B0503020102020204" pitchFamily="34" charset="0"/>
              </a:rPr>
              <a:t>wyborcę każdorazowo</a:t>
            </a:r>
            <a:r>
              <a:rPr lang="pl-PL" sz="1800" b="1" dirty="0">
                <a:latin typeface="Franklin Gothic Book" panose="020B0503020102020204" pitchFamily="34" charset="0"/>
              </a:rPr>
              <a:t>, obok imienia i nazwiska osoby dopisanej, </a:t>
            </a:r>
            <a:r>
              <a:rPr lang="pl-PL" sz="1800" b="1" dirty="0">
                <a:solidFill>
                  <a:srgbClr val="FF0000"/>
                </a:solidFill>
                <a:latin typeface="Franklin Gothic Book" panose="020B0503020102020204" pitchFamily="34" charset="0"/>
              </a:rPr>
              <a:t>umieszcza swoją parafę</a:t>
            </a:r>
            <a:r>
              <a:rPr lang="pl-PL" sz="1800" b="1" dirty="0">
                <a:latin typeface="Franklin Gothic Book" panose="020B0503020102020204" pitchFamily="34" charset="0"/>
              </a:rPr>
              <a:t>. </a:t>
            </a:r>
            <a:endParaRPr lang="pl-PL" sz="1800" b="1" dirty="0" smtClean="0">
              <a:latin typeface="Franklin Gothic Book" panose="020B0503020102020204" pitchFamily="34" charset="0"/>
            </a:endParaRPr>
          </a:p>
          <a:p>
            <a:pPr marL="285750" indent="-285750">
              <a:buFont typeface="Arial" panose="020B0604020202020204" pitchFamily="34" charset="0"/>
              <a:buChar char="•"/>
            </a:pPr>
            <a:endParaRPr lang="pl-PL" sz="1800" b="1" dirty="0" smtClean="0">
              <a:latin typeface="Franklin Gothic Book" panose="020B0503020102020204" pitchFamily="34" charset="0"/>
            </a:endParaRPr>
          </a:p>
          <a:p>
            <a:pPr marL="285750" indent="-285750">
              <a:buFont typeface="Arial" panose="020B0604020202020204" pitchFamily="34" charset="0"/>
              <a:buChar char="•"/>
            </a:pPr>
            <a:r>
              <a:rPr lang="pl-PL" sz="1800" b="1" dirty="0" smtClean="0">
                <a:latin typeface="Franklin Gothic Book" panose="020B0503020102020204" pitchFamily="34" charset="0"/>
              </a:rPr>
              <a:t>po </a:t>
            </a:r>
            <a:r>
              <a:rPr lang="pl-PL" sz="1800" b="1" dirty="0">
                <a:latin typeface="Franklin Gothic Book" panose="020B0503020102020204" pitchFamily="34" charset="0"/>
              </a:rPr>
              <a:t>zakończeniu głosowania dodatkowy formularz spisu wyborców powinien zostać </a:t>
            </a:r>
            <a:r>
              <a:rPr lang="pl-PL" sz="1800" b="1" dirty="0">
                <a:solidFill>
                  <a:srgbClr val="FF0000"/>
                </a:solidFill>
                <a:latin typeface="Franklin Gothic Book" panose="020B0503020102020204" pitchFamily="34" charset="0"/>
              </a:rPr>
              <a:t>opatrzony pieczęcią komisji oraz podpisany </a:t>
            </a:r>
            <a:r>
              <a:rPr lang="pl-PL" sz="1800" b="1" dirty="0">
                <a:latin typeface="Franklin Gothic Book" panose="020B0503020102020204" pitchFamily="34" charset="0"/>
              </a:rPr>
              <a:t>przez przewodniczącego komisji lub jego zastępcę</a:t>
            </a:r>
            <a:r>
              <a:rPr lang="pl-PL" sz="1800" b="1" dirty="0" smtClean="0">
                <a:latin typeface="Franklin Gothic Book" panose="020B0503020102020204" pitchFamily="34" charset="0"/>
              </a:rPr>
              <a:t>.</a:t>
            </a:r>
          </a:p>
          <a:p>
            <a:endParaRPr lang="pl-PL" sz="1800" b="1" dirty="0">
              <a:latin typeface="Franklin Gothic Book" panose="020B0503020102020204" pitchFamily="34" charset="0"/>
            </a:endParaRPr>
          </a:p>
          <a:p>
            <a:pPr marL="285750" indent="-285750">
              <a:buFont typeface="Arial" panose="020B0604020202020204" pitchFamily="34" charset="0"/>
              <a:buChar char="•"/>
            </a:pPr>
            <a:r>
              <a:rPr lang="pl-PL" sz="1800" b="1" dirty="0" smtClean="0">
                <a:latin typeface="Franklin Gothic Book" panose="020B0503020102020204" pitchFamily="34" charset="0"/>
              </a:rPr>
              <a:t>komisja </a:t>
            </a:r>
            <a:r>
              <a:rPr lang="pl-PL" sz="1800" b="1" dirty="0">
                <a:latin typeface="Franklin Gothic Book" panose="020B0503020102020204" pitchFamily="34" charset="0"/>
              </a:rPr>
              <a:t>nie jest uprawniona do dokonywania jakichkolwiek innych zmian w spisie wyborców.</a:t>
            </a:r>
          </a:p>
        </p:txBody>
      </p:sp>
    </p:spTree>
    <p:extLst>
      <p:ext uri="{BB962C8B-B14F-4D97-AF65-F5344CB8AC3E}">
        <p14:creationId xmlns:p14="http://schemas.microsoft.com/office/powerpoint/2010/main" val="2420730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4294967295"/>
          </p:nvPr>
        </p:nvSpPr>
        <p:spPr>
          <a:xfrm>
            <a:off x="0" y="263781"/>
            <a:ext cx="8928100" cy="6283325"/>
          </a:xfrm>
        </p:spPr>
        <p:txBody>
          <a:bodyPr/>
          <a:lstStyle/>
          <a:p>
            <a:pPr algn="just"/>
            <a:endParaRPr lang="pl-PL" dirty="0"/>
          </a:p>
          <a:p>
            <a:pPr marL="0" indent="0" algn="just">
              <a:buNone/>
            </a:pPr>
            <a:r>
              <a:rPr lang="pl-PL" sz="2000" dirty="0">
                <a:solidFill>
                  <a:srgbClr val="3965B5"/>
                </a:solidFill>
                <a:latin typeface="Franklin Gothic Medium" panose="020B0603020102020204" pitchFamily="34" charset="0"/>
              </a:rPr>
              <a:t>    </a:t>
            </a:r>
            <a:r>
              <a:rPr lang="pl-PL" sz="2000" u="sng" dirty="0">
                <a:solidFill>
                  <a:srgbClr val="3965B5"/>
                </a:solidFill>
                <a:latin typeface="Franklin Gothic Medium" panose="020B0603020102020204" pitchFamily="34" charset="0"/>
              </a:rPr>
              <a:t>RÉSUMÉ</a:t>
            </a:r>
          </a:p>
          <a:p>
            <a:pPr algn="just">
              <a:buFont typeface="Arial" panose="020B0604020202020204" pitchFamily="34" charset="0"/>
              <a:buChar char="•"/>
            </a:pPr>
            <a:r>
              <a:rPr lang="pl-PL" sz="1800" dirty="0">
                <a:latin typeface="Franklin Gothic Book" panose="020B0503020102020204" pitchFamily="34" charset="0"/>
                <a:cs typeface="Calibri" panose="020F0502020204030204" pitchFamily="34" charset="0"/>
              </a:rPr>
              <a:t>wyborca otrzyma dwa zaświadczenia: zaświadczenie o prawie do głosowania w dniu pierwszego głosowania oraz zaświadczenie o prawie do głosowania w dniu ponownego głosowania (tzw. II tury wyborów).</a:t>
            </a:r>
          </a:p>
          <a:p>
            <a:pPr algn="just">
              <a:buFont typeface="Arial" panose="020B0604020202020204" pitchFamily="34" charset="0"/>
              <a:buChar char="•"/>
            </a:pPr>
            <a:r>
              <a:rPr lang="pl-PL" sz="1800" dirty="0">
                <a:latin typeface="Franklin Gothic Book" panose="020B0503020102020204" pitchFamily="34" charset="0"/>
                <a:cs typeface="Calibri" panose="020F0502020204030204" pitchFamily="34" charset="0"/>
              </a:rPr>
              <a:t>należy zwrócić </a:t>
            </a:r>
            <a:r>
              <a:rPr lang="pl-PL" sz="1800" dirty="0" smtClean="0">
                <a:latin typeface="Franklin Gothic Book" panose="020B0503020102020204" pitchFamily="34" charset="0"/>
                <a:cs typeface="Calibri" panose="020F0502020204030204" pitchFamily="34" charset="0"/>
              </a:rPr>
              <a:t>uwagę</a:t>
            </a:r>
            <a:r>
              <a:rPr lang="pl-PL" sz="1800" dirty="0">
                <a:latin typeface="Franklin Gothic Book" panose="020B0503020102020204" pitchFamily="34" charset="0"/>
                <a:cs typeface="Calibri" panose="020F0502020204030204" pitchFamily="34" charset="0"/>
              </a:rPr>
              <a:t>, aby nie utracić zaświadczenia o prawie do głosowania. W przypadku jego utraty, niezależnie od przyczyny, nie będzie możliwe otrzymanie kolejnego zaświadczenia, ani wzięcie udziału w głosowaniu w obwodzie właściwym dla w miejsca stałego zamieszkania.</a:t>
            </a:r>
          </a:p>
          <a:p>
            <a:pPr algn="just">
              <a:buFont typeface="Arial" panose="020B0604020202020204" pitchFamily="34" charset="0"/>
              <a:buChar char="•"/>
            </a:pPr>
            <a:r>
              <a:rPr lang="pl-PL" sz="1800" dirty="0">
                <a:latin typeface="Franklin Gothic Book" panose="020B0503020102020204" pitchFamily="34" charset="0"/>
                <a:cs typeface="Calibri" panose="020F0502020204030204" pitchFamily="34" charset="0"/>
              </a:rPr>
              <a:t>wyborcy, którzy przybędą do tzw. obwodów odrębnych </a:t>
            </a:r>
            <a:r>
              <a:rPr lang="pl-PL" sz="1800" dirty="0">
                <a:solidFill>
                  <a:srgbClr val="FF0000"/>
                </a:solidFill>
                <a:latin typeface="Franklin Gothic Book" panose="020B0503020102020204" pitchFamily="34" charset="0"/>
                <a:cs typeface="Calibri" panose="020F0502020204030204" pitchFamily="34" charset="0"/>
              </a:rPr>
              <a:t>w dniu wyborów</a:t>
            </a:r>
            <a:r>
              <a:rPr lang="pl-PL" sz="1800" dirty="0">
                <a:latin typeface="Franklin Gothic Book" panose="020B0503020102020204" pitchFamily="34" charset="0"/>
                <a:cs typeface="Calibri" panose="020F0502020204030204" pitchFamily="34" charset="0"/>
              </a:rPr>
              <a:t>, będą mogli głosować w tych jednostkach tylko na podstawie zaświadczeń o prawie do głosowania.</a:t>
            </a:r>
          </a:p>
          <a:p>
            <a:pPr algn="just">
              <a:buFont typeface="Arial" panose="020B0604020202020204" pitchFamily="34" charset="0"/>
              <a:buChar char="•"/>
            </a:pPr>
            <a:r>
              <a:rPr lang="pl-PL" sz="1800" dirty="0">
                <a:latin typeface="Franklin Gothic Book" panose="020B0503020102020204" pitchFamily="34" charset="0"/>
              </a:rPr>
              <a:t>osoby wpisane do spisu wyborców w obwodach głosowania utworzonych w zakładach leczniczych, domach pomocy społecznej, zakładach karnych i aresztach śledczych w pierwszym głosowaniu będą ujęte w tym spisie wyborców również w przypadku przeprowadzania ponownego głosowania (tzw. II tury wyborów)</a:t>
            </a:r>
            <a:endParaRPr lang="pl-PL" sz="1800" dirty="0">
              <a:latin typeface="Franklin Gothic Book" panose="020B0503020102020204" pitchFamily="34" charset="0"/>
              <a:cs typeface="Calibri" panose="020F0502020204030204" pitchFamily="34" charset="0"/>
            </a:endParaRPr>
          </a:p>
        </p:txBody>
      </p:sp>
      <p:pic>
        <p:nvPicPr>
          <p:cNvPr id="3"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6D22F896-40B5-4ADD-8801-0D06FADFA095}" type="slidenum">
              <a:rPr lang="en-US" smtClean="0"/>
              <a:pPr/>
              <a:t>46</a:t>
            </a:fld>
            <a:endParaRPr lang="en-US" dirty="0"/>
          </a:p>
        </p:txBody>
      </p:sp>
    </p:spTree>
    <p:extLst>
      <p:ext uri="{BB962C8B-B14F-4D97-AF65-F5344CB8AC3E}">
        <p14:creationId xmlns:p14="http://schemas.microsoft.com/office/powerpoint/2010/main" val="2692341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4294967295"/>
          </p:nvPr>
        </p:nvSpPr>
        <p:spPr>
          <a:xfrm>
            <a:off x="0" y="981075"/>
            <a:ext cx="8928100" cy="6281738"/>
          </a:xfrm>
        </p:spPr>
        <p:txBody>
          <a:bodyPr>
            <a:normAutofit/>
          </a:bodyPr>
          <a:lstStyle/>
          <a:p>
            <a:pPr algn="just"/>
            <a:endParaRPr lang="pl-PL" dirty="0">
              <a:latin typeface="Calibri" panose="020F0502020204030204" pitchFamily="34" charset="0"/>
              <a:cs typeface="Calibri" panose="020F0502020204030204" pitchFamily="34" charset="0"/>
            </a:endParaRPr>
          </a:p>
          <a:p>
            <a:pPr marL="0" indent="0" algn="just">
              <a:buNone/>
            </a:pPr>
            <a:r>
              <a:rPr lang="pl-PL" sz="2000" dirty="0">
                <a:solidFill>
                  <a:srgbClr val="3965B5"/>
                </a:solidFill>
                <a:latin typeface="Calibri" panose="020F0502020204030204" pitchFamily="34" charset="0"/>
                <a:cs typeface="Calibri" panose="020F0502020204030204" pitchFamily="34" charset="0"/>
              </a:rPr>
              <a:t>    </a:t>
            </a:r>
            <a:r>
              <a:rPr lang="pl-PL" sz="2000" u="sng" dirty="0">
                <a:solidFill>
                  <a:srgbClr val="3965B5"/>
                </a:solidFill>
                <a:latin typeface="Calibri" panose="020F0502020204030204" pitchFamily="34" charset="0"/>
                <a:cs typeface="Calibri" panose="020F0502020204030204" pitchFamily="34" charset="0"/>
              </a:rPr>
              <a:t>RÉSUMÉ</a:t>
            </a:r>
          </a:p>
          <a:p>
            <a:pPr algn="just">
              <a:buFont typeface="Arial" panose="020B0604020202020204" pitchFamily="34" charset="0"/>
              <a:buChar char="•"/>
            </a:pPr>
            <a:r>
              <a:rPr lang="pl-PL" sz="1800" dirty="0">
                <a:latin typeface="Calibri" panose="020F0502020204030204" pitchFamily="34" charset="0"/>
                <a:cs typeface="Calibri" panose="020F0502020204030204" pitchFamily="34" charset="0"/>
              </a:rPr>
              <a:t>wyborcy, którzy opuszczą szpital, zakład pomocy społecznej, zakład karny lub areszt śledczy po dniu pierwszego głosowania będą mogli być dopisani do spisu wyborców w miejscu stałego zamieszkania jeżeli udokumentują, że opuścili tę jednostkę w okresie pomiędzy dniem pierwszego głosowania, tj. </a:t>
            </a:r>
            <a:r>
              <a:rPr lang="pl-PL" sz="1800" dirty="0" smtClean="0">
                <a:latin typeface="Calibri" panose="020F0502020204030204" pitchFamily="34" charset="0"/>
                <a:cs typeface="Calibri" panose="020F0502020204030204" pitchFamily="34" charset="0"/>
              </a:rPr>
              <a:t>28 czerwca 2020 </a:t>
            </a:r>
            <a:r>
              <a:rPr lang="pl-PL" sz="1800" dirty="0">
                <a:latin typeface="Calibri" panose="020F0502020204030204" pitchFamily="34" charset="0"/>
                <a:cs typeface="Calibri" panose="020F0502020204030204" pitchFamily="34" charset="0"/>
              </a:rPr>
              <a:t>r. a dniem ponownego głosowania.</a:t>
            </a:r>
          </a:p>
          <a:p>
            <a:pPr algn="just">
              <a:buFont typeface="Arial" panose="020B0604020202020204" pitchFamily="34" charset="0"/>
              <a:buChar char="•"/>
            </a:pPr>
            <a:r>
              <a:rPr lang="pl-PL" sz="1800" dirty="0">
                <a:latin typeface="Calibri" panose="020F0502020204030204" pitchFamily="34" charset="0"/>
                <a:cs typeface="Calibri" panose="020F0502020204030204" pitchFamily="34" charset="0"/>
              </a:rPr>
              <a:t>jedynie wyborcy stale zamieszkali w gminie (mieście), na której obszarze znajduje się zakład leczniczy, dom pomocy społecznej, zakład karny i areszt śledczy, którzy po sporządzeniu przez kierownika tej jednostki wykazu wyborców w niej przebywających, opuścili tę placówkę, zostaną wykreśleni ze spisu wyborców sporządzonego dla tej jednostki i będą ujęci w spisie wyborców właściwym dla miejsca stałego zamieszkania. </a:t>
            </a:r>
          </a:p>
          <a:p>
            <a:pPr algn="just">
              <a:buFont typeface="Arial" panose="020B0604020202020204" pitchFamily="34" charset="0"/>
              <a:buChar char="•"/>
            </a:pPr>
            <a:r>
              <a:rPr lang="pl-PL" sz="1800" dirty="0">
                <a:latin typeface="Calibri" panose="020F0502020204030204" pitchFamily="34" charset="0"/>
                <a:cs typeface="Calibri" panose="020F0502020204030204" pitchFamily="34" charset="0"/>
              </a:rPr>
              <a:t>obywatel polski stale zamieszkały za granicą, który będzie przebywał w Polsce w dniu wyborów, w celu wzięcia udziału w głosowaniu powinien złożyć najpóźniej w dniu 23 czerwca 2020 r., pisemny wniosek o wpisanie do spisu wyborców w gminie właściwej dla miejsca czasowego pobytu.</a:t>
            </a:r>
          </a:p>
          <a:p>
            <a:pPr algn="just"/>
            <a:endParaRPr lang="pl-PL" sz="1800" dirty="0">
              <a:latin typeface="Calibri" panose="020F0502020204030204" pitchFamily="34" charset="0"/>
              <a:cs typeface="Calibri" panose="020F0502020204030204" pitchFamily="34" charset="0"/>
            </a:endParaRPr>
          </a:p>
          <a:p>
            <a:pPr algn="just"/>
            <a:endParaRPr lang="pl-PL" sz="2000" dirty="0">
              <a:latin typeface="Calibri" panose="020F0502020204030204" pitchFamily="34" charset="0"/>
              <a:cs typeface="Calibri" panose="020F0502020204030204" pitchFamily="34" charset="0"/>
            </a:endParaRPr>
          </a:p>
          <a:p>
            <a:pPr algn="just"/>
            <a:endParaRPr lang="pl-PL" sz="2000" dirty="0">
              <a:latin typeface="Calibri" panose="020F0502020204030204" pitchFamily="34" charset="0"/>
              <a:cs typeface="Calibri" panose="020F0502020204030204" pitchFamily="34" charset="0"/>
            </a:endParaRPr>
          </a:p>
          <a:p>
            <a:pPr algn="just"/>
            <a:endParaRPr lang="pl-PL" sz="2000" dirty="0">
              <a:latin typeface="Calibri" panose="020F0502020204030204" pitchFamily="34" charset="0"/>
              <a:cs typeface="Calibri" panose="020F0502020204030204" pitchFamily="34" charset="0"/>
            </a:endParaRPr>
          </a:p>
        </p:txBody>
      </p:sp>
      <p:pic>
        <p:nvPicPr>
          <p:cNvPr id="3"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6D22F896-40B5-4ADD-8801-0D06FADFA095}" type="slidenum">
              <a:rPr lang="en-US" smtClean="0"/>
              <a:pPr/>
              <a:t>47</a:t>
            </a:fld>
            <a:endParaRPr lang="en-US" dirty="0"/>
          </a:p>
        </p:txBody>
      </p:sp>
    </p:spTree>
    <p:extLst>
      <p:ext uri="{BB962C8B-B14F-4D97-AF65-F5344CB8AC3E}">
        <p14:creationId xmlns:p14="http://schemas.microsoft.com/office/powerpoint/2010/main" val="2082454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ole tekstowe 1"/>
          <p:cNvSpPr txBox="1">
            <a:spLocks noChangeArrowheads="1"/>
          </p:cNvSpPr>
          <p:nvPr/>
        </p:nvSpPr>
        <p:spPr bwMode="auto">
          <a:xfrm>
            <a:off x="1196417" y="332323"/>
            <a:ext cx="8424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WYDAWANIE KART DO GŁOSOWANIA</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dirty="0">
                <a:solidFill>
                  <a:srgbClr val="9D032A"/>
                </a:solidFill>
                <a:latin typeface="Arial Black" panose="020B0A04020102020204" pitchFamily="34" charset="0"/>
                <a:cs typeface="Arial" panose="020B0604020202020204" pitchFamily="34" charset="0"/>
              </a:rPr>
              <a:t>(ochrona danych osobowych)</a:t>
            </a:r>
          </a:p>
        </p:txBody>
      </p:sp>
      <p:sp>
        <p:nvSpPr>
          <p:cNvPr id="65539" name="Rectangle 1"/>
          <p:cNvSpPr>
            <a:spLocks noChangeArrowheads="1"/>
          </p:cNvSpPr>
          <p:nvPr/>
        </p:nvSpPr>
        <p:spPr bwMode="auto">
          <a:xfrm>
            <a:off x="92075" y="985838"/>
            <a:ext cx="89630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eaLnBrk="1" hangingPunct="1">
              <a:lnSpc>
                <a:spcPct val="100000"/>
              </a:lnSpc>
              <a:spcBef>
                <a:spcPct val="0"/>
              </a:spcBef>
              <a:defRPr/>
            </a:pPr>
            <a:r>
              <a:rPr lang="pl-PL" altLang="pl-PL" sz="1800" dirty="0">
                <a:latin typeface="+mn-lt"/>
                <a:cs typeface="Times New Roman" panose="02020603050405020304" pitchFamily="18" charset="0"/>
              </a:rPr>
              <a:t>należy zwrócić uwagę na konieczność zapewnienia ochrony danych osobowych wyborców w spisie, w tym przed ujawnieniem danych osobowych innych osób przy potwierdzaniu przez wyborców odbioru kart do głosowania.</a:t>
            </a:r>
          </a:p>
          <a:p>
            <a:pPr marL="285750" indent="-285750" eaLnBrk="1" hangingPunct="1">
              <a:lnSpc>
                <a:spcPct val="100000"/>
              </a:lnSpc>
              <a:spcBef>
                <a:spcPct val="0"/>
              </a:spcBef>
              <a:defRPr/>
            </a:pPr>
            <a:endParaRPr lang="pl-PL" altLang="pl-PL" sz="1800" dirty="0">
              <a:latin typeface="+mn-lt"/>
              <a:cs typeface="Times New Roman" panose="02020603050405020304" pitchFamily="18" charset="0"/>
            </a:endParaRPr>
          </a:p>
          <a:p>
            <a:pPr marL="285750" indent="-285750">
              <a:lnSpc>
                <a:spcPct val="100000"/>
              </a:lnSpc>
              <a:spcBef>
                <a:spcPct val="0"/>
              </a:spcBef>
              <a:defRPr/>
            </a:pPr>
            <a:r>
              <a:rPr lang="pl-PL" altLang="pl-PL" sz="1800" b="1" dirty="0">
                <a:solidFill>
                  <a:schemeClr val="accent5"/>
                </a:solidFill>
                <a:latin typeface="+mn-lt"/>
              </a:rPr>
              <a:t>w tym celu komisja stosuje osłony na spis, zabezpieczające dane osobowe innych osób ujętych w spisie.</a:t>
            </a:r>
            <a:endParaRPr lang="pl-PL" altLang="pl-PL" sz="1800" b="1" dirty="0">
              <a:solidFill>
                <a:schemeClr val="accent5"/>
              </a:solidFill>
              <a:latin typeface="+mn-lt"/>
              <a:cs typeface="Arial" panose="020B0604020202020204" pitchFamily="34" charset="0"/>
            </a:endParaRPr>
          </a:p>
        </p:txBody>
      </p:sp>
      <p:sp>
        <p:nvSpPr>
          <p:cNvPr id="5" name="Rectangle 1"/>
          <p:cNvSpPr>
            <a:spLocks noChangeArrowheads="1"/>
          </p:cNvSpPr>
          <p:nvPr/>
        </p:nvSpPr>
        <p:spPr bwMode="auto">
          <a:xfrm>
            <a:off x="92075" y="2826286"/>
            <a:ext cx="8964612" cy="1323439"/>
          </a:xfrm>
          <a:prstGeom prst="rect">
            <a:avLst/>
          </a:prstGeom>
          <a:solidFill>
            <a:srgbClr val="9D032A"/>
          </a:solidFill>
          <a:ln w="28575">
            <a:solidFill>
              <a:schemeClr val="bg1">
                <a:lumMod val="75000"/>
              </a:schemeClr>
            </a:solidFill>
            <a:miter lim="800000"/>
            <a:headEnd/>
            <a:tailEnd/>
          </a:ln>
          <a:effectLst/>
        </p:spPr>
        <p:txBody>
          <a:bodyPr anchor="ctr">
            <a:spAutoFit/>
          </a:bodyPr>
          <a:lstStyle/>
          <a:p>
            <a:pPr marL="285750" indent="-285750">
              <a:buFont typeface="Arial" panose="020B0604020202020204" pitchFamily="34" charset="0"/>
              <a:buChar char="•"/>
              <a:defRPr/>
            </a:pPr>
            <a:r>
              <a:rPr lang="pl-PL" sz="1600" dirty="0">
                <a:solidFill>
                  <a:schemeClr val="bg1"/>
                </a:solidFill>
                <a:latin typeface="+mj-lt"/>
              </a:rPr>
              <a:t>w przypadku gdy komisja zauważy, że osoba podpisała się w linii przy nazwisku innego wyborcy, wskazuje tej osobie właściwe miejsce w spisie do złożenia podpisu, a podpis złożony w niewłaściwym miejscu skreśla. </a:t>
            </a:r>
          </a:p>
          <a:p>
            <a:pPr marL="285750" indent="-285750">
              <a:buFont typeface="Arial" panose="020B0604020202020204" pitchFamily="34" charset="0"/>
              <a:buChar char="•"/>
              <a:defRPr/>
            </a:pPr>
            <a:r>
              <a:rPr lang="pl-PL" sz="1600" dirty="0">
                <a:solidFill>
                  <a:schemeClr val="bg1"/>
                </a:solidFill>
                <a:latin typeface="+mj-lt"/>
              </a:rPr>
              <a:t>skreślenie opatruje się adnotacją </a:t>
            </a:r>
            <a:r>
              <a:rPr lang="pl-PL" sz="1600" b="1" dirty="0">
                <a:solidFill>
                  <a:schemeClr val="bg1"/>
                </a:solidFill>
                <a:latin typeface="+mj-lt"/>
              </a:rPr>
              <a:t>„podpis w nieprawidłowym miejscu” </a:t>
            </a:r>
            <a:r>
              <a:rPr lang="pl-PL" sz="1600" dirty="0">
                <a:solidFill>
                  <a:schemeClr val="bg1"/>
                </a:solidFill>
                <a:latin typeface="+mj-lt"/>
              </a:rPr>
              <a:t>i parafą przewodniczącego komisji lub jego zastępcy.</a:t>
            </a:r>
            <a:endParaRPr lang="pl-PL" sz="1600" b="1" dirty="0">
              <a:solidFill>
                <a:schemeClr val="bg1"/>
              </a:solidFill>
              <a:latin typeface="+mj-lt"/>
              <a:cs typeface="Arial" pitchFamily="34" charset="0"/>
            </a:endParaRPr>
          </a:p>
        </p:txBody>
      </p:sp>
      <p:pic>
        <p:nvPicPr>
          <p:cNvPr id="82949" name="Obraz 6" descr="REFERNDUM 2015 - Spis_Podpis pomyłk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88" y="4149725"/>
            <a:ext cx="8888412"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p:cNvSpPr txBox="1"/>
          <p:nvPr/>
        </p:nvSpPr>
        <p:spPr>
          <a:xfrm>
            <a:off x="6486525" y="4400550"/>
            <a:ext cx="1768475" cy="277813"/>
          </a:xfrm>
          <a:prstGeom prst="rect">
            <a:avLst/>
          </a:prstGeom>
          <a:solidFill>
            <a:schemeClr val="bg1">
              <a:lumMod val="75000"/>
            </a:schemeClr>
          </a:solidFill>
        </p:spPr>
        <p:txBody>
          <a:bodyPr>
            <a:spAutoFit/>
          </a:bodyPr>
          <a:lstStyle/>
          <a:p>
            <a:pPr>
              <a:defRPr/>
            </a:pPr>
            <a:r>
              <a:rPr lang="pl-PL" sz="1200" b="1" dirty="0">
                <a:solidFill>
                  <a:srgbClr val="9D032A"/>
                </a:solidFill>
              </a:rPr>
              <a:t>innego wyborcy</a:t>
            </a:r>
          </a:p>
        </p:txBody>
      </p:sp>
      <p:pic>
        <p:nvPicPr>
          <p:cNvPr id="9"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48</a:t>
            </a:fld>
            <a:endParaRPr lang="en-US" dirty="0"/>
          </a:p>
        </p:txBody>
      </p:sp>
    </p:spTree>
    <p:extLst>
      <p:ext uri="{BB962C8B-B14F-4D97-AF65-F5344CB8AC3E}">
        <p14:creationId xmlns:p14="http://schemas.microsoft.com/office/powerpoint/2010/main" val="3450476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ole tekstowe 1"/>
          <p:cNvSpPr txBox="1">
            <a:spLocks noChangeArrowheads="1"/>
          </p:cNvSpPr>
          <p:nvPr/>
        </p:nvSpPr>
        <p:spPr bwMode="auto">
          <a:xfrm>
            <a:off x="1076188" y="445681"/>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WYDAWANIE KART DO GŁOSOWANIA </a:t>
            </a:r>
            <a:endParaRPr lang="pl-PL" altLang="pl-PL" sz="2000" dirty="0">
              <a:solidFill>
                <a:srgbClr val="9D032A"/>
              </a:solidFill>
              <a:latin typeface="Arial Black" panose="020B0A04020102020204" pitchFamily="34" charset="0"/>
            </a:endParaRPr>
          </a:p>
        </p:txBody>
      </p:sp>
      <p:pic>
        <p:nvPicPr>
          <p:cNvPr id="83971" name="Picture 15" descr="C:\Documents and Settings\ols-info2\Pulpit\Szkolenie OKW_prezentacja\obrazy\11954448041949983974johnny_automatic_hand_holding_paper.svg.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98946">
            <a:off x="7482683" y="4613937"/>
            <a:ext cx="1073221" cy="161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ymbol zastępczy zawartości 2"/>
          <p:cNvSpPr txBox="1">
            <a:spLocks/>
          </p:cNvSpPr>
          <p:nvPr/>
        </p:nvSpPr>
        <p:spPr>
          <a:xfrm>
            <a:off x="503236" y="4946288"/>
            <a:ext cx="8856663" cy="2592388"/>
          </a:xfrm>
          <a:prstGeom prst="rect">
            <a:avLst/>
          </a:prstGeom>
        </p:spPr>
        <p:txBody>
          <a:bodyPr>
            <a:normAutofit/>
          </a:bodyPr>
          <a:lstStyle/>
          <a:p>
            <a:pPr>
              <a:defRPr/>
            </a:pPr>
            <a:r>
              <a:rPr lang="pl-PL" sz="2000" b="1" dirty="0">
                <a:solidFill>
                  <a:srgbClr val="FF0000"/>
                </a:solidFill>
              </a:rPr>
              <a:t>UWAGA !!</a:t>
            </a:r>
          </a:p>
          <a:p>
            <a:pPr>
              <a:defRPr/>
            </a:pPr>
            <a:r>
              <a:rPr lang="pl-PL" sz="1800" b="1" dirty="0">
                <a:solidFill>
                  <a:srgbClr val="0070C0"/>
                </a:solidFill>
              </a:rPr>
              <a:t>Komisja odmawia ponownego wydania karty </a:t>
            </a:r>
            <a:br>
              <a:rPr lang="pl-PL" sz="1800" b="1" dirty="0">
                <a:solidFill>
                  <a:srgbClr val="0070C0"/>
                </a:solidFill>
              </a:rPr>
            </a:br>
            <a:r>
              <a:rPr lang="pl-PL" sz="1800" b="1" dirty="0">
                <a:solidFill>
                  <a:srgbClr val="0070C0"/>
                </a:solidFill>
              </a:rPr>
              <a:t>do głosowania niezależnie od przyczyn </a:t>
            </a:r>
            <a:br>
              <a:rPr lang="pl-PL" sz="1800" b="1" dirty="0">
                <a:solidFill>
                  <a:srgbClr val="0070C0"/>
                </a:solidFill>
              </a:rPr>
            </a:br>
            <a:r>
              <a:rPr lang="pl-PL" sz="1800" b="1" dirty="0">
                <a:solidFill>
                  <a:srgbClr val="0070C0"/>
                </a:solidFill>
              </a:rPr>
              <a:t>tego żądania (np. z powodu pomyłkowego wypełnienia karty,</a:t>
            </a:r>
            <a:br>
              <a:rPr lang="pl-PL" sz="1800" b="1" dirty="0">
                <a:solidFill>
                  <a:srgbClr val="0070C0"/>
                </a:solidFill>
              </a:rPr>
            </a:br>
            <a:r>
              <a:rPr lang="pl-PL" sz="1800" b="1" dirty="0">
                <a:solidFill>
                  <a:srgbClr val="0070C0"/>
                </a:solidFill>
              </a:rPr>
              <a:t>zniszczenia jej itp.). </a:t>
            </a:r>
          </a:p>
          <a:p>
            <a:pPr eaLnBrk="1" fontAlgn="auto" hangingPunct="1">
              <a:spcBef>
                <a:spcPct val="20000"/>
              </a:spcBef>
              <a:spcAft>
                <a:spcPts val="0"/>
              </a:spcAft>
              <a:buFont typeface="Arial" pitchFamily="34" charset="0"/>
              <a:buNone/>
              <a:defRPr/>
            </a:pPr>
            <a:endParaRPr lang="pl-PL" sz="2400" dirty="0">
              <a:latin typeface="+mj-lt"/>
            </a:endParaRPr>
          </a:p>
        </p:txBody>
      </p:sp>
      <p:sp>
        <p:nvSpPr>
          <p:cNvPr id="83973" name="Prostokąt 5"/>
          <p:cNvSpPr>
            <a:spLocks noChangeArrowheads="1"/>
          </p:cNvSpPr>
          <p:nvPr/>
        </p:nvSpPr>
        <p:spPr bwMode="auto">
          <a:xfrm>
            <a:off x="139337" y="945743"/>
            <a:ext cx="876103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pl-PL" altLang="pl-PL" sz="1800" dirty="0">
                <a:latin typeface="Arial" panose="020B0604020202020204" pitchFamily="34" charset="0"/>
              </a:rPr>
              <a:t>na wniosek wyborcy komisja jest obowiązana wyjaśnić sposób głosowania oraz warunki ważności głosu, zgodnie z informacjami umieszczonymi na karcie do głosowania.</a:t>
            </a:r>
          </a:p>
          <a:p>
            <a:pPr algn="just">
              <a:lnSpc>
                <a:spcPct val="100000"/>
              </a:lnSpc>
              <a:spcBef>
                <a:spcPct val="0"/>
              </a:spcBef>
            </a:pPr>
            <a:endParaRPr lang="pl-PL" altLang="pl-PL" sz="1800" dirty="0">
              <a:latin typeface="Arial" panose="020B0604020202020204" pitchFamily="34" charset="0"/>
            </a:endParaRPr>
          </a:p>
          <a:p>
            <a:pPr algn="just">
              <a:lnSpc>
                <a:spcPct val="100000"/>
              </a:lnSpc>
              <a:spcBef>
                <a:spcPct val="0"/>
              </a:spcBef>
            </a:pPr>
            <a:r>
              <a:rPr lang="pl-PL" altLang="pl-PL" sz="1800" dirty="0">
                <a:latin typeface="Arial" panose="020B0604020202020204" pitchFamily="34" charset="0"/>
              </a:rPr>
              <a:t>możliwe jest składanie podpisu bez odwracania spisu.</a:t>
            </a:r>
          </a:p>
          <a:p>
            <a:pPr algn="just">
              <a:lnSpc>
                <a:spcPct val="100000"/>
              </a:lnSpc>
              <a:spcBef>
                <a:spcPct val="0"/>
              </a:spcBef>
            </a:pPr>
            <a:endParaRPr lang="pl-PL" altLang="pl-PL" sz="1800" dirty="0">
              <a:latin typeface="Arial" panose="020B0604020202020204" pitchFamily="34" charset="0"/>
            </a:endParaRPr>
          </a:p>
          <a:p>
            <a:pPr algn="just">
              <a:lnSpc>
                <a:spcPct val="100000"/>
              </a:lnSpc>
              <a:spcBef>
                <a:spcPct val="0"/>
              </a:spcBef>
            </a:pPr>
            <a:r>
              <a:rPr lang="pl-PL" altLang="pl-PL" sz="1800" dirty="0" smtClean="0">
                <a:latin typeface="Arial" panose="020B0604020202020204" pitchFamily="34" charset="0"/>
              </a:rPr>
              <a:t>wyjaśnienia </a:t>
            </a:r>
            <a:r>
              <a:rPr lang="pl-PL" altLang="pl-PL" sz="1800" dirty="0">
                <a:latin typeface="Arial" panose="020B0604020202020204" pitchFamily="34" charset="0"/>
              </a:rPr>
              <a:t>nie mogą zawierać elementów agitacyjnych </a:t>
            </a:r>
            <a:r>
              <a:rPr lang="pl-PL" altLang="pl-PL" sz="1800" dirty="0" smtClean="0">
                <a:latin typeface="Arial" panose="020B0604020202020204" pitchFamily="34" charset="0"/>
              </a:rPr>
              <a:t>!!</a:t>
            </a:r>
          </a:p>
          <a:p>
            <a:pPr algn="just">
              <a:lnSpc>
                <a:spcPct val="100000"/>
              </a:lnSpc>
              <a:spcBef>
                <a:spcPct val="0"/>
              </a:spcBef>
            </a:pPr>
            <a:endParaRPr lang="pl-PL" altLang="pl-PL" sz="1800" dirty="0">
              <a:latin typeface="Arial" panose="020B0604020202020204" pitchFamily="34" charset="0"/>
            </a:endParaRPr>
          </a:p>
          <a:p>
            <a:pPr algn="just">
              <a:lnSpc>
                <a:spcPct val="100000"/>
              </a:lnSpc>
              <a:spcBef>
                <a:spcPct val="0"/>
              </a:spcBef>
            </a:pPr>
            <a:r>
              <a:rPr lang="pl-PL" altLang="pl-PL" sz="1800" dirty="0" smtClean="0">
                <a:latin typeface="Arial" panose="020B0604020202020204" pitchFamily="34" charset="0"/>
              </a:rPr>
              <a:t>przy </a:t>
            </a:r>
            <a:r>
              <a:rPr lang="pl-PL" altLang="pl-PL" sz="1800" dirty="0">
                <a:latin typeface="Arial" panose="020B0604020202020204" pitchFamily="34" charset="0"/>
              </a:rPr>
              <a:t>wydawaniu kart do głosowania komisja sprawdza, </a:t>
            </a:r>
            <a:r>
              <a:rPr lang="pl-PL" altLang="pl-PL" sz="1800" dirty="0">
                <a:solidFill>
                  <a:srgbClr val="FF0000"/>
                </a:solidFill>
                <a:latin typeface="Arial" panose="020B0604020202020204" pitchFamily="34" charset="0"/>
              </a:rPr>
              <a:t>czy wydawana karta jest ostemplowana jej pieczęcią </a:t>
            </a:r>
            <a:endParaRPr lang="pl-PL" altLang="pl-PL" sz="1800" dirty="0" smtClean="0">
              <a:solidFill>
                <a:srgbClr val="FF0000"/>
              </a:solidFill>
              <a:latin typeface="Arial" panose="020B0604020202020204" pitchFamily="34" charset="0"/>
            </a:endParaRPr>
          </a:p>
          <a:p>
            <a:pPr algn="just">
              <a:lnSpc>
                <a:spcPct val="100000"/>
              </a:lnSpc>
              <a:spcBef>
                <a:spcPct val="0"/>
              </a:spcBef>
            </a:pPr>
            <a:endParaRPr lang="pl-PL" altLang="pl-PL" sz="1800" dirty="0">
              <a:solidFill>
                <a:srgbClr val="FF0000"/>
              </a:solidFill>
              <a:latin typeface="Arial" panose="020B0604020202020204" pitchFamily="34" charset="0"/>
            </a:endParaRPr>
          </a:p>
          <a:p>
            <a:pPr algn="just">
              <a:lnSpc>
                <a:spcPct val="100000"/>
              </a:lnSpc>
              <a:spcBef>
                <a:spcPct val="0"/>
              </a:spcBef>
            </a:pPr>
            <a:r>
              <a:rPr lang="pl-PL" altLang="pl-PL" sz="1800" dirty="0" smtClean="0">
                <a:solidFill>
                  <a:srgbClr val="FF0000"/>
                </a:solidFill>
                <a:latin typeface="Arial" panose="020B0604020202020204" pitchFamily="34" charset="0"/>
              </a:rPr>
              <a:t>jeżeli </a:t>
            </a:r>
            <a:r>
              <a:rPr lang="pl-PL" altLang="pl-PL" sz="1800" dirty="0">
                <a:solidFill>
                  <a:srgbClr val="FF0000"/>
                </a:solidFill>
                <a:latin typeface="Arial" panose="020B0604020202020204" pitchFamily="34" charset="0"/>
              </a:rPr>
              <a:t>wyborca nie potwierdzi własnoręcznym podpisem odbioru karty do głosowania, komisja odmawia jej wydania.</a:t>
            </a:r>
          </a:p>
        </p:txBody>
      </p:sp>
      <p:pic>
        <p:nvPicPr>
          <p:cNvPr id="6"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49</a:t>
            </a:fld>
            <a:endParaRPr lang="en-US" dirty="0"/>
          </a:p>
        </p:txBody>
      </p:sp>
    </p:spTree>
    <p:extLst>
      <p:ext uri="{BB962C8B-B14F-4D97-AF65-F5344CB8AC3E}">
        <p14:creationId xmlns:p14="http://schemas.microsoft.com/office/powerpoint/2010/main" val="3583968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1B3E8A4F-486A-4DCC-90E7-7C748C27785C}"/>
              </a:ext>
            </a:extLst>
          </p:cNvPr>
          <p:cNvSpPr txBox="1">
            <a:spLocks noChangeArrowheads="1"/>
          </p:cNvSpPr>
          <p:nvPr/>
        </p:nvSpPr>
        <p:spPr bwMode="auto">
          <a:xfrm>
            <a:off x="621034" y="806069"/>
            <a:ext cx="4535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cs typeface="Arial" panose="020B0604020202020204" pitchFamily="34" charset="0"/>
              </a:rPr>
              <a:t>MĘŻOWIE ZAUFANIA</a:t>
            </a:r>
          </a:p>
        </p:txBody>
      </p:sp>
      <p:sp>
        <p:nvSpPr>
          <p:cNvPr id="4" name="Prostokąt 3">
            <a:extLst>
              <a:ext uri="{FF2B5EF4-FFF2-40B4-BE49-F238E27FC236}">
                <a16:creationId xmlns:a16="http://schemas.microsoft.com/office/drawing/2014/main" xmlns="" id="{1207B1D7-46D2-4985-96FF-5FBF7C6B0349}"/>
              </a:ext>
            </a:extLst>
          </p:cNvPr>
          <p:cNvSpPr/>
          <p:nvPr/>
        </p:nvSpPr>
        <p:spPr>
          <a:xfrm>
            <a:off x="241119" y="1691270"/>
            <a:ext cx="8856662" cy="3877985"/>
          </a:xfrm>
          <a:prstGeom prst="rect">
            <a:avLst/>
          </a:prstGeom>
        </p:spPr>
        <p:txBody>
          <a:bodyPr>
            <a:spAutoFit/>
          </a:bodyPr>
          <a:lstStyle/>
          <a:p>
            <a:pPr marL="285750" indent="-285750">
              <a:buFont typeface="Arial" panose="020B0604020202020204" pitchFamily="34" charset="0"/>
              <a:buChar char="•"/>
              <a:defRPr/>
            </a:pPr>
            <a:endParaRPr lang="pl-PL" dirty="0">
              <a:latin typeface="Franklin Gothic Book" panose="020B0503020102020204" pitchFamily="34" charset="0"/>
              <a:cs typeface="Arial" panose="020B0604020202020204" pitchFamily="34" charset="0"/>
            </a:endParaRPr>
          </a:p>
          <a:p>
            <a:pPr marL="285750" indent="-285750">
              <a:buFont typeface="Arial" panose="020B0604020202020204" pitchFamily="34" charset="0"/>
              <a:buChar char="•"/>
              <a:defRPr/>
            </a:pPr>
            <a:r>
              <a:rPr lang="pl-PL" sz="1600" b="1" dirty="0">
                <a:latin typeface="Franklin Gothic Book" panose="020B0503020102020204" pitchFamily="34" charset="0"/>
                <a:cs typeface="Arial" panose="020B0604020202020204" pitchFamily="34" charset="0"/>
              </a:rPr>
              <a:t>1 komitet wyborczy  ----   1 mąż zaufania	         </a:t>
            </a:r>
            <a:br>
              <a:rPr lang="pl-PL" sz="1600" b="1" dirty="0">
                <a:latin typeface="Franklin Gothic Book" panose="020B0503020102020204" pitchFamily="34" charset="0"/>
                <a:cs typeface="Arial" panose="020B0604020202020204" pitchFamily="34" charset="0"/>
              </a:rPr>
            </a:br>
            <a:r>
              <a:rPr lang="pl-PL" sz="1600" i="1" dirty="0">
                <a:solidFill>
                  <a:srgbClr val="FF0000"/>
                </a:solidFill>
                <a:latin typeface="Franklin Gothic Book" panose="020B0503020102020204" pitchFamily="34" charset="0"/>
                <a:cs typeface="Arial" panose="020B0604020202020204" pitchFamily="34" charset="0"/>
              </a:rPr>
              <a:t>(wyłącznie osoba pełnoletnia);</a:t>
            </a:r>
          </a:p>
          <a:p>
            <a:pPr marL="171450" indent="-171450" algn="just">
              <a:buFont typeface="Arial" panose="020B0604020202020204" pitchFamily="34" charset="0"/>
              <a:buChar char="•"/>
              <a:defRPr/>
            </a:pPr>
            <a:endParaRPr lang="pl-PL" sz="1600" dirty="0">
              <a:latin typeface="Franklin Gothic Book" panose="020B0503020102020204" pitchFamily="34" charset="0"/>
              <a:cs typeface="Arial" panose="020B0604020202020204" pitchFamily="34" charset="0"/>
            </a:endParaRPr>
          </a:p>
          <a:p>
            <a:pPr marL="285750" indent="-285750">
              <a:buFont typeface="Arial" panose="020B0604020202020204" pitchFamily="34" charset="0"/>
              <a:buChar char="•"/>
              <a:defRPr/>
            </a:pPr>
            <a:r>
              <a:rPr lang="pl-PL" sz="1600" b="1" dirty="0">
                <a:latin typeface="Franklin Gothic Book" panose="020B0503020102020204" pitchFamily="34" charset="0"/>
                <a:cs typeface="Arial" panose="020B0604020202020204" pitchFamily="34" charset="0"/>
              </a:rPr>
              <a:t>wyznaczony przez pełnomocnika </a:t>
            </a:r>
            <a:r>
              <a:rPr lang="pl-PL" sz="1600" dirty="0">
                <a:latin typeface="Franklin Gothic Book" panose="020B0503020102020204" pitchFamily="34" charset="0"/>
                <a:cs typeface="Arial" panose="020B0604020202020204" pitchFamily="34" charset="0"/>
              </a:rPr>
              <a:t>komitetu wyborczego, który zarejestrował kandydata na Prezydenta RP </a:t>
            </a:r>
            <a:br>
              <a:rPr lang="pl-PL" sz="1600" dirty="0">
                <a:latin typeface="Franklin Gothic Book" panose="020B0503020102020204" pitchFamily="34" charset="0"/>
                <a:cs typeface="Arial" panose="020B0604020202020204" pitchFamily="34" charset="0"/>
              </a:rPr>
            </a:br>
            <a:r>
              <a:rPr lang="pl-PL" sz="1600" b="1" dirty="0">
                <a:solidFill>
                  <a:schemeClr val="accent5"/>
                </a:solidFill>
                <a:latin typeface="Franklin Gothic Book" panose="020B0503020102020204" pitchFamily="34" charset="0"/>
                <a:cs typeface="Arial" panose="020B0604020202020204" pitchFamily="34" charset="0"/>
              </a:rPr>
              <a:t>mężowie zaufania jednego komitetu mogą zmieniać się w ciągu pracy komisji;</a:t>
            </a:r>
          </a:p>
          <a:p>
            <a:pPr marL="171450" indent="-171450" algn="just">
              <a:buFont typeface="Arial" panose="020B0604020202020204" pitchFamily="34" charset="0"/>
              <a:buChar char="•"/>
              <a:defRPr/>
            </a:pPr>
            <a:endParaRPr lang="pl-PL" sz="1600" dirty="0">
              <a:latin typeface="Franklin Gothic Book" panose="020B0503020102020204" pitchFamily="34" charset="0"/>
              <a:cs typeface="Arial" panose="020B0604020202020204" pitchFamily="34" charset="0"/>
            </a:endParaRPr>
          </a:p>
          <a:p>
            <a:pPr marL="285750" indent="-285750">
              <a:lnSpc>
                <a:spcPct val="90000"/>
              </a:lnSpc>
              <a:spcBef>
                <a:spcPct val="20000"/>
              </a:spcBef>
              <a:buFont typeface="Arial" panose="020B0604020202020204" pitchFamily="34" charset="0"/>
              <a:buChar char="•"/>
              <a:defRPr/>
            </a:pPr>
            <a:r>
              <a:rPr lang="pl-PL" sz="1600" b="1" dirty="0">
                <a:latin typeface="Franklin Gothic Book" panose="020B0503020102020204" pitchFamily="34" charset="0"/>
                <a:cs typeface="Arial" panose="020B0604020202020204" pitchFamily="34" charset="0"/>
              </a:rPr>
              <a:t>zaświadczenie</a:t>
            </a:r>
            <a:r>
              <a:rPr lang="pl-PL" sz="1600" dirty="0">
                <a:latin typeface="Franklin Gothic Book" panose="020B0503020102020204" pitchFamily="34" charset="0"/>
                <a:cs typeface="Arial" panose="020B0604020202020204" pitchFamily="34" charset="0"/>
              </a:rPr>
              <a:t> – podpisane przez pełnomocnika komitetu wyborczego lub upoważnioną osobę. Komisja sprawdza zaświadczenie ze wzorem oraz tożsamość tej osoby;</a:t>
            </a:r>
          </a:p>
          <a:p>
            <a:pPr marL="171450" indent="-171450" algn="just">
              <a:lnSpc>
                <a:spcPct val="90000"/>
              </a:lnSpc>
              <a:spcBef>
                <a:spcPct val="20000"/>
              </a:spcBef>
              <a:buFont typeface="Arial" panose="020B0604020202020204" pitchFamily="34" charset="0"/>
              <a:buChar char="•"/>
              <a:defRPr/>
            </a:pPr>
            <a:endParaRPr lang="pl-PL" sz="1600" dirty="0">
              <a:latin typeface="Franklin Gothic Book" panose="020B0503020102020204" pitchFamily="34" charset="0"/>
              <a:cs typeface="Arial" panose="020B0604020202020204" pitchFamily="34" charset="0"/>
            </a:endParaRPr>
          </a:p>
          <a:p>
            <a:pPr marL="285750" indent="-285750" algn="just">
              <a:lnSpc>
                <a:spcPct val="90000"/>
              </a:lnSpc>
              <a:spcBef>
                <a:spcPct val="20000"/>
              </a:spcBef>
              <a:buFont typeface="Arial" panose="020B0604020202020204" pitchFamily="34" charset="0"/>
              <a:buChar char="•"/>
              <a:defRPr/>
            </a:pPr>
            <a:r>
              <a:rPr lang="pl-PL" sz="1600" dirty="0">
                <a:cs typeface="Arial" panose="020B0604020202020204" pitchFamily="34" charset="0"/>
              </a:rPr>
              <a:t>powinien nosić w widocznym miejscu identyfikator. </a:t>
            </a:r>
          </a:p>
          <a:p>
            <a:pPr algn="just">
              <a:lnSpc>
                <a:spcPct val="90000"/>
              </a:lnSpc>
              <a:spcBef>
                <a:spcPct val="20000"/>
              </a:spcBef>
              <a:defRPr/>
            </a:pPr>
            <a:r>
              <a:rPr lang="pl-PL" sz="1600" b="1" dirty="0">
                <a:latin typeface="Arial Black" panose="020B0A04020102020204" pitchFamily="34" charset="0"/>
                <a:cs typeface="Arial" panose="020B0604020202020204" pitchFamily="34" charset="0"/>
              </a:rPr>
              <a:t>     </a:t>
            </a:r>
          </a:p>
          <a:p>
            <a:pPr marL="285750" indent="-285750" algn="just">
              <a:lnSpc>
                <a:spcPct val="90000"/>
              </a:lnSpc>
              <a:spcBef>
                <a:spcPct val="20000"/>
              </a:spcBef>
              <a:buFont typeface="Arial" panose="020B0604020202020204" pitchFamily="34" charset="0"/>
              <a:buChar char="•"/>
              <a:defRPr/>
            </a:pPr>
            <a:r>
              <a:rPr lang="pl-PL" sz="1600" b="1" dirty="0">
                <a:solidFill>
                  <a:schemeClr val="accent5"/>
                </a:solidFill>
                <a:latin typeface="+mn-lt"/>
                <a:cs typeface="Arial" panose="020B0604020202020204" pitchFamily="34" charset="0"/>
              </a:rPr>
              <a:t>identyfikatory nie mogą zawierać elementów kampanii wyborczej. </a:t>
            </a:r>
          </a:p>
          <a:p>
            <a:pPr>
              <a:lnSpc>
                <a:spcPct val="90000"/>
              </a:lnSpc>
              <a:spcBef>
                <a:spcPct val="20000"/>
              </a:spcBef>
              <a:defRPr/>
            </a:pPr>
            <a:endParaRPr lang="pl-PL" sz="1600" dirty="0">
              <a:latin typeface="Franklin Gothic Book" panose="020B05030201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xmlns="" id="{6702FB8E-1A2F-469E-8A48-E61B5B41F03F}"/>
              </a:ext>
            </a:extLst>
          </p:cNvPr>
          <p:cNvSpPr/>
          <p:nvPr/>
        </p:nvSpPr>
        <p:spPr>
          <a:xfrm>
            <a:off x="402431" y="5445881"/>
            <a:ext cx="7416800" cy="1104900"/>
          </a:xfrm>
          <a:prstGeom prst="rect">
            <a:avLst/>
          </a:prstGeom>
          <a:solidFill>
            <a:schemeClr val="bg1">
              <a:lumMod val="75000"/>
            </a:schemeClr>
          </a:solid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chemeClr val="tx1"/>
                </a:solidFill>
                <a:latin typeface="Franklin Gothic Book" panose="020B0503020102020204" pitchFamily="34" charset="0"/>
                <a:cs typeface="Arial" panose="020B0604020202020204" pitchFamily="34" charset="0"/>
              </a:rPr>
              <a:t>Komisja wywiesza informację (w lokalu wyborczym w miejscu widocznym z zewnątrz oraz w urzędzie gminy) </a:t>
            </a:r>
            <a:r>
              <a:rPr lang="pl-PL" b="1" dirty="0">
                <a:solidFill>
                  <a:srgbClr val="90181B"/>
                </a:solidFill>
                <a:latin typeface="Franklin Gothic Book" panose="020B0503020102020204" pitchFamily="34" charset="0"/>
                <a:cs typeface="Arial" panose="020B0604020202020204" pitchFamily="34" charset="0"/>
              </a:rPr>
              <a:t>o godzinie rozpoczęcia swojej pracy w dniu głosowania </a:t>
            </a:r>
            <a:r>
              <a:rPr lang="pl-PL" b="1" u="sng" dirty="0">
                <a:solidFill>
                  <a:schemeClr val="tx1"/>
                </a:solidFill>
                <a:latin typeface="Franklin Gothic Book" panose="020B0503020102020204" pitchFamily="34" charset="0"/>
                <a:cs typeface="Arial" panose="020B0604020202020204" pitchFamily="34" charset="0"/>
              </a:rPr>
              <a:t>(a nie o godzinie rozpoczęcia głosowania!)</a:t>
            </a:r>
          </a:p>
        </p:txBody>
      </p:sp>
      <p:sp>
        <p:nvSpPr>
          <p:cNvPr id="6" name="Symbol zastępczy numeru slajdu 5">
            <a:extLst>
              <a:ext uri="{FF2B5EF4-FFF2-40B4-BE49-F238E27FC236}">
                <a16:creationId xmlns:a16="http://schemas.microsoft.com/office/drawing/2014/main" xmlns="" id="{FFE1363A-AAF0-4E5F-BCE3-66322FF8A0B5}"/>
              </a:ext>
            </a:extLst>
          </p:cNvPr>
          <p:cNvSpPr>
            <a:spLocks noGrp="1"/>
          </p:cNvSpPr>
          <p:nvPr>
            <p:ph type="sldNum" idx="12"/>
          </p:nvPr>
        </p:nvSpPr>
        <p:spPr>
          <a:xfrm>
            <a:off x="7610381" y="6427406"/>
            <a:ext cx="1487400" cy="420800"/>
          </a:xfrm>
        </p:spPr>
        <p:txBody>
          <a:bodyPr/>
          <a:lstStyle/>
          <a:p>
            <a:fld id="{1AD84A18-9CD5-4651-9EFB-5D7BAC229282}" type="slidenum">
              <a:rPr lang="pl-PL" smtClean="0"/>
              <a:t>5</a:t>
            </a:fld>
            <a:endParaRPr lang="pl-PL"/>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3107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ole tekstowe 1"/>
          <p:cNvSpPr txBox="1">
            <a:spLocks noChangeArrowheads="1"/>
          </p:cNvSpPr>
          <p:nvPr/>
        </p:nvSpPr>
        <p:spPr bwMode="auto">
          <a:xfrm>
            <a:off x="1076188" y="445681"/>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pl-PL" altLang="pl-PL" sz="2000" b="1" i="0" u="none" strike="noStrike" kern="0" cap="none" spc="0" normalizeH="0" baseline="0" noProof="0" dirty="0">
                <a:ln>
                  <a:noFill/>
                </a:ln>
                <a:solidFill>
                  <a:srgbClr val="9D032A"/>
                </a:solidFill>
                <a:effectLst/>
                <a:uLnTx/>
                <a:uFillTx/>
                <a:latin typeface="Arial Black" panose="020B0A04020102020204" pitchFamily="34" charset="0"/>
                <a:cs typeface="Arial"/>
                <a:sym typeface="Arial"/>
              </a:rPr>
              <a:t>            WYDAWANIE KART DO GŁOSOWANIA </a:t>
            </a:r>
            <a:endParaRPr kumimoji="0" lang="pl-PL" altLang="pl-PL" sz="2000" b="0" i="0" u="none" strike="noStrike" kern="0" cap="none" spc="0" normalizeH="0" baseline="0" noProof="0" dirty="0">
              <a:ln>
                <a:noFill/>
              </a:ln>
              <a:solidFill>
                <a:srgbClr val="9D032A"/>
              </a:solidFill>
              <a:effectLst/>
              <a:uLnTx/>
              <a:uFillTx/>
              <a:latin typeface="Arial Black" panose="020B0A04020102020204" pitchFamily="34" charset="0"/>
              <a:cs typeface="Arial"/>
              <a:sym typeface="Arial"/>
            </a:endParaRPr>
          </a:p>
        </p:txBody>
      </p:sp>
      <p:pic>
        <p:nvPicPr>
          <p:cNvPr id="83971" name="Picture 15" descr="C:\Documents and Settings\ols-info2\Pulpit\Szkolenie OKW_prezentacja\obrazy\11954448041949983974johnny_automatic_hand_holding_paper.svg.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98946">
            <a:off x="7482683" y="4613937"/>
            <a:ext cx="1073221" cy="161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6D22F896-40B5-4ADD-8801-0D06FADFA095}" type="slidenum">
              <a:rPr kumimoji="0" lang="en-US" sz="1600" b="1" i="0" u="none" strike="noStrike" kern="0" cap="none" spc="0" normalizeH="0" baseline="0" noProof="0" smtClean="0">
                <a:ln>
                  <a:noFill/>
                </a:ln>
                <a:solidFill>
                  <a:srgbClr val="FFFFFF"/>
                </a:solidFill>
                <a:effectLst/>
                <a:uLnTx/>
                <a:uFillTx/>
                <a:latin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lang="en-US" sz="1600" b="1" i="0" u="none" strike="noStrike" kern="0" cap="none" spc="0" normalizeH="0" baseline="0" noProof="0" dirty="0">
              <a:ln>
                <a:noFill/>
              </a:ln>
              <a:solidFill>
                <a:srgbClr val="FFFFFF"/>
              </a:solidFill>
              <a:effectLst/>
              <a:uLnTx/>
              <a:uFillTx/>
              <a:latin typeface="Roboto Condensed"/>
              <a:sym typeface="Roboto Condensed"/>
            </a:endParaRPr>
          </a:p>
        </p:txBody>
      </p:sp>
      <p:sp>
        <p:nvSpPr>
          <p:cNvPr id="3" name="Prostokąt 2"/>
          <p:cNvSpPr/>
          <p:nvPr/>
        </p:nvSpPr>
        <p:spPr>
          <a:xfrm>
            <a:off x="156755" y="1697946"/>
            <a:ext cx="8656530" cy="2400657"/>
          </a:xfrm>
          <a:prstGeom prst="rect">
            <a:avLst/>
          </a:prstGeom>
        </p:spPr>
        <p:txBody>
          <a:bodyPr wrap="square">
            <a:spAutoFit/>
          </a:bodyPr>
          <a:lstStyle/>
          <a:p>
            <a:pPr algn="just">
              <a:lnSpc>
                <a:spcPct val="150000"/>
              </a:lnSpc>
            </a:pPr>
            <a:r>
              <a:rPr lang="pl-PL" sz="2000" dirty="0">
                <a:latin typeface="Franklin Gothic Medium" panose="020B0603020102020204" pitchFamily="34" charset="0"/>
              </a:rPr>
              <a:t> </a:t>
            </a:r>
            <a:r>
              <a:rPr lang="pl-PL" sz="2000" dirty="0" smtClean="0">
                <a:latin typeface="Franklin Gothic Medium" panose="020B0603020102020204" pitchFamily="34" charset="0"/>
              </a:rPr>
              <a:t>    </a:t>
            </a:r>
            <a:r>
              <a:rPr lang="pl-PL" sz="2000" u="sng" dirty="0" smtClean="0">
                <a:solidFill>
                  <a:srgbClr val="FF0000"/>
                </a:solidFill>
                <a:latin typeface="Franklin Gothic Medium" panose="020B0603020102020204" pitchFamily="34" charset="0"/>
              </a:rPr>
              <a:t>UWAGA</a:t>
            </a:r>
          </a:p>
          <a:p>
            <a:pPr marL="285750" indent="-285750" algn="just">
              <a:lnSpc>
                <a:spcPct val="150000"/>
              </a:lnSpc>
              <a:buFont typeface="Arial" panose="020B0604020202020204" pitchFamily="34" charset="0"/>
              <a:buChar char="•"/>
            </a:pPr>
            <a:r>
              <a:rPr lang="pl-PL" sz="2000" dirty="0" smtClean="0">
                <a:latin typeface="Franklin Gothic Medium" panose="020B0603020102020204" pitchFamily="34" charset="0"/>
              </a:rPr>
              <a:t>w </a:t>
            </a:r>
            <a:r>
              <a:rPr lang="pl-PL" sz="2000" dirty="0">
                <a:latin typeface="Franklin Gothic Medium" panose="020B0603020102020204" pitchFamily="34" charset="0"/>
              </a:rPr>
              <a:t>przypadku gdy w rubryce spisu wyborców w linii przy nazwisku wyborcy, który żąda wydania karty do głosowania, </a:t>
            </a:r>
            <a:r>
              <a:rPr lang="pl-PL" sz="2000" b="1" dirty="0">
                <a:solidFill>
                  <a:srgbClr val="FF0000"/>
                </a:solidFill>
                <a:latin typeface="Franklin Gothic Medium" panose="020B0603020102020204" pitchFamily="34" charset="0"/>
              </a:rPr>
              <a:t>znajduje się już podpis </a:t>
            </a:r>
            <a:r>
              <a:rPr lang="pl-PL" sz="2000" dirty="0">
                <a:latin typeface="Franklin Gothic Medium" panose="020B0603020102020204" pitchFamily="34" charset="0"/>
              </a:rPr>
              <a:t>potwierdzający ich odbiór, a komisja nie ma wiedzy, że powstał on w wyniku omyłki, </a:t>
            </a:r>
            <a:r>
              <a:rPr lang="pl-PL" sz="2000" b="1" dirty="0">
                <a:solidFill>
                  <a:srgbClr val="FF0000"/>
                </a:solidFill>
                <a:latin typeface="Franklin Gothic Medium" panose="020B0603020102020204" pitchFamily="34" charset="0"/>
              </a:rPr>
              <a:t>komisja odmawia wydania karty do głosowania. </a:t>
            </a:r>
            <a:endParaRPr lang="pl-PL" sz="2000" b="1" dirty="0">
              <a:solidFill>
                <a:schemeClr val="tx1"/>
              </a:solidFill>
              <a:latin typeface="Franklin Gothic Medium" panose="020B0603020102020204" pitchFamily="34" charset="0"/>
            </a:endParaRPr>
          </a:p>
        </p:txBody>
      </p:sp>
    </p:spTree>
    <p:extLst>
      <p:ext uri="{BB962C8B-B14F-4D97-AF65-F5344CB8AC3E}">
        <p14:creationId xmlns:p14="http://schemas.microsoft.com/office/powerpoint/2010/main" val="36066451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850" y="2008659"/>
            <a:ext cx="8496300" cy="3200876"/>
          </a:xfrm>
          <a:prstGeom prst="rect">
            <a:avLst/>
          </a:prstGeom>
        </p:spPr>
        <p:txBody>
          <a:bodyPr>
            <a:spAutoFit/>
          </a:bodyPr>
          <a:lstStyle/>
          <a:p>
            <a:pPr marL="342900" indent="-342900" algn="just">
              <a:buFont typeface="Arial" panose="020B0604020202020204" pitchFamily="34" charset="0"/>
              <a:buChar char="•"/>
              <a:defRPr/>
            </a:pPr>
            <a:r>
              <a:rPr lang="pl-PL" sz="2000" b="1" dirty="0"/>
              <a:t>na prośbę wyborcy niepełnosprawnego</a:t>
            </a:r>
            <a:r>
              <a:rPr lang="pl-PL" sz="2000" dirty="0"/>
              <a:t>, komisja jest obowiązana do przekazania ustnie treści obwieszczeń wyborczych </a:t>
            </a:r>
            <a:r>
              <a:rPr lang="pl-PL" sz="2000" b="1" u="sng" dirty="0"/>
              <a:t>w zakresie:</a:t>
            </a:r>
          </a:p>
          <a:p>
            <a:pPr algn="just">
              <a:defRPr/>
            </a:pPr>
            <a:endParaRPr lang="pl-PL" sz="2000" dirty="0"/>
          </a:p>
          <a:p>
            <a:pPr marL="285750" indent="-285750" algn="just">
              <a:buFont typeface="Arial" panose="020B0604020202020204" pitchFamily="34" charset="0"/>
              <a:buChar char="•"/>
              <a:defRPr/>
            </a:pPr>
            <a:r>
              <a:rPr lang="pl-PL" sz="2000" dirty="0"/>
              <a:t>informacji o komitetach wyborczych biorących udział w wyborach</a:t>
            </a:r>
          </a:p>
          <a:p>
            <a:pPr algn="just">
              <a:defRPr/>
            </a:pPr>
            <a:r>
              <a:rPr lang="pl-PL" sz="2000" dirty="0"/>
              <a:t> </a:t>
            </a:r>
          </a:p>
          <a:p>
            <a:pPr marL="285750" indent="-285750" algn="just">
              <a:buFont typeface="Arial" panose="020B0604020202020204" pitchFamily="34" charset="0"/>
              <a:buChar char="•"/>
              <a:defRPr/>
            </a:pPr>
            <a:r>
              <a:rPr lang="pl-PL" sz="2000" dirty="0"/>
              <a:t>zarejestrowanych kandydatach </a:t>
            </a:r>
          </a:p>
          <a:p>
            <a:pPr algn="just">
              <a:defRPr/>
            </a:pPr>
            <a:endParaRPr lang="pl-PL" dirty="0"/>
          </a:p>
          <a:p>
            <a:pPr>
              <a:defRPr/>
            </a:pPr>
            <a:endParaRPr lang="pl-PL" sz="1600" dirty="0"/>
          </a:p>
          <a:p>
            <a:pPr>
              <a:defRPr/>
            </a:pPr>
            <a:endParaRPr lang="pl-PL" sz="1600" dirty="0"/>
          </a:p>
          <a:p>
            <a:pPr>
              <a:defRPr/>
            </a:pPr>
            <a:r>
              <a:rPr lang="pl-PL" sz="1600" dirty="0"/>
              <a:t>przekaz dotyczący kandydatów powinien się ograniczać do informowania wyborcy o liczbie kandydatów, a także imionach i nazwiskach</a:t>
            </a:r>
          </a:p>
        </p:txBody>
      </p:sp>
      <p:sp>
        <p:nvSpPr>
          <p:cNvPr id="84995" name="Prostokąt 2"/>
          <p:cNvSpPr>
            <a:spLocks noChangeArrowheads="1"/>
          </p:cNvSpPr>
          <p:nvPr/>
        </p:nvSpPr>
        <p:spPr bwMode="auto">
          <a:xfrm>
            <a:off x="139700" y="5399088"/>
            <a:ext cx="8388350" cy="64611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800" b="1">
                <a:latin typeface="Arial" panose="020B0604020202020204" pitchFamily="34" charset="0"/>
              </a:rPr>
              <a:t>Czynności te wykonuje przewodniczący komisji lub zastępca przewodniczącego w obecności innego członka komisji.</a:t>
            </a:r>
          </a:p>
        </p:txBody>
      </p:sp>
      <p:sp>
        <p:nvSpPr>
          <p:cNvPr id="84996" name="pole tekstowe 3"/>
          <p:cNvSpPr txBox="1">
            <a:spLocks noChangeArrowheads="1"/>
          </p:cNvSpPr>
          <p:nvPr/>
        </p:nvSpPr>
        <p:spPr bwMode="auto">
          <a:xfrm>
            <a:off x="-337023" y="887455"/>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OBOWIĄZKI INFORMACYJNE KOMISJI </a:t>
            </a:r>
            <a:endParaRPr lang="pl-PL" altLang="pl-PL" sz="2000" dirty="0">
              <a:solidFill>
                <a:schemeClr val="bg1"/>
              </a:solidFill>
              <a:latin typeface="Arial Black" panose="020B0A04020102020204" pitchFamily="34" charset="0"/>
            </a:endParaRPr>
          </a:p>
        </p:txBody>
      </p:sp>
      <p:pic>
        <p:nvPicPr>
          <p:cNvPr id="84997" name="Obraz 7" descr="1242796267486489866Handicapped_Accessible_sign.svg.m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49653" y="3450967"/>
            <a:ext cx="73818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t>51</a:t>
            </a:fld>
            <a:endParaRPr lang="pl-PL"/>
          </a:p>
        </p:txBody>
      </p:sp>
    </p:spTree>
    <p:extLst>
      <p:ext uri="{BB962C8B-B14F-4D97-AF65-F5344CB8AC3E}">
        <p14:creationId xmlns:p14="http://schemas.microsoft.com/office/powerpoint/2010/main" val="3518510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ole tekstowe 1"/>
          <p:cNvSpPr txBox="1">
            <a:spLocks noChangeArrowheads="1"/>
          </p:cNvSpPr>
          <p:nvPr/>
        </p:nvSpPr>
        <p:spPr bwMode="auto">
          <a:xfrm>
            <a:off x="-299758" y="800133"/>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GŁOSOWANIE PRZEZ PEŁNOMOCNIKA </a:t>
            </a:r>
            <a:endParaRPr lang="pl-PL" altLang="pl-PL" sz="2000" dirty="0">
              <a:solidFill>
                <a:schemeClr val="bg1"/>
              </a:solidFill>
              <a:latin typeface="Arial Black" panose="020B0A04020102020204" pitchFamily="34" charset="0"/>
            </a:endParaRPr>
          </a:p>
        </p:txBody>
      </p:sp>
      <p:sp>
        <p:nvSpPr>
          <p:cNvPr id="3" name="Text Box 4"/>
          <p:cNvSpPr txBox="1">
            <a:spLocks noChangeArrowheads="1"/>
          </p:cNvSpPr>
          <p:nvPr/>
        </p:nvSpPr>
        <p:spPr bwMode="auto">
          <a:xfrm>
            <a:off x="121920" y="1503114"/>
            <a:ext cx="8896667" cy="1569660"/>
          </a:xfrm>
          <a:prstGeom prst="rect">
            <a:avLst/>
          </a:prstGeom>
          <a:noFill/>
          <a:ln w="9525">
            <a:noFill/>
            <a:miter lim="800000"/>
            <a:headEnd/>
            <a:tailEnd/>
          </a:ln>
        </p:spPr>
        <p:txBody>
          <a:bodyPr wrap="square">
            <a:spAutoFit/>
          </a:bodyPr>
          <a:lstStyle/>
          <a:p>
            <a:pPr>
              <a:defRPr/>
            </a:pPr>
            <a:r>
              <a:rPr lang="pl-PL" dirty="0">
                <a:latin typeface="+mj-lt"/>
                <a:cs typeface="Arial" panose="020B0604020202020204" pitchFamily="34" charset="0"/>
              </a:rPr>
              <a:t>1</a:t>
            </a:r>
            <a:r>
              <a:rPr lang="pl-PL" b="1" dirty="0">
                <a:latin typeface="+mj-lt"/>
                <a:cs typeface="Arial" panose="020B0604020202020204" pitchFamily="34" charset="0"/>
              </a:rPr>
              <a:t>. </a:t>
            </a:r>
            <a:r>
              <a:rPr lang="pl-PL" sz="1600" b="1" dirty="0">
                <a:latin typeface="Franklin Gothic Book" panose="020B0503020102020204" pitchFamily="34" charset="0"/>
                <a:cs typeface="Arial" panose="020B0604020202020204" pitchFamily="34" charset="0"/>
              </a:rPr>
              <a:t>sprawdzić tożsamość pełnomocnika.</a:t>
            </a:r>
            <a:endParaRPr lang="pl-PL" sz="1600" b="1" u="sng" dirty="0">
              <a:solidFill>
                <a:srgbClr val="FF6600"/>
              </a:solidFill>
              <a:latin typeface="Franklin Gothic Book" panose="020B0503020102020204" pitchFamily="34" charset="0"/>
              <a:cs typeface="Arial" panose="020B0604020202020204" pitchFamily="34" charset="0"/>
            </a:endParaRPr>
          </a:p>
          <a:p>
            <a:pPr>
              <a:defRPr/>
            </a:pPr>
            <a:r>
              <a:rPr lang="pl-PL" sz="1600" dirty="0">
                <a:latin typeface="Franklin Gothic Book" panose="020B0503020102020204" pitchFamily="34" charset="0"/>
                <a:cs typeface="Arial" panose="020B0604020202020204" pitchFamily="34" charset="0"/>
              </a:rPr>
              <a:t>2.</a:t>
            </a:r>
            <a:r>
              <a:rPr lang="pl-PL" sz="1600" b="1" dirty="0">
                <a:latin typeface="Franklin Gothic Book" panose="020B0503020102020204" pitchFamily="34" charset="0"/>
                <a:cs typeface="Arial" panose="020B0604020202020204" pitchFamily="34" charset="0"/>
              </a:rPr>
              <a:t> sprawdzić akt pełnomocnictwa.</a:t>
            </a:r>
          </a:p>
          <a:p>
            <a:pPr>
              <a:defRPr/>
            </a:pPr>
            <a:r>
              <a:rPr lang="pl-PL" sz="1600" dirty="0">
                <a:latin typeface="Franklin Gothic Book" panose="020B0503020102020204" pitchFamily="34" charset="0"/>
                <a:cs typeface="Arial" panose="020B0604020202020204" pitchFamily="34" charset="0"/>
              </a:rPr>
              <a:t>3.</a:t>
            </a:r>
            <a:r>
              <a:rPr lang="pl-PL" sz="1600" b="1" dirty="0">
                <a:latin typeface="Franklin Gothic Book" panose="020B0503020102020204" pitchFamily="34" charset="0"/>
                <a:cs typeface="Arial" panose="020B0604020202020204" pitchFamily="34" charset="0"/>
              </a:rPr>
              <a:t> sprawdzić, czy osoba, która udzieliła pełnomocnictwa</a:t>
            </a:r>
          </a:p>
          <a:p>
            <a:pPr>
              <a:defRPr/>
            </a:pPr>
            <a:r>
              <a:rPr lang="pl-PL" sz="1600" b="1" dirty="0">
                <a:latin typeface="Franklin Gothic Book" panose="020B0503020102020204" pitchFamily="34" charset="0"/>
                <a:cs typeface="Arial" panose="020B0604020202020204" pitchFamily="34" charset="0"/>
              </a:rPr>
              <a:t>    	 - </a:t>
            </a:r>
            <a:r>
              <a:rPr lang="pl-PL" sz="1600" dirty="0">
                <a:latin typeface="Franklin Gothic Book" panose="020B0503020102020204" pitchFamily="34" charset="0"/>
                <a:cs typeface="Arial" panose="020B0604020202020204" pitchFamily="34" charset="0"/>
              </a:rPr>
              <a:t>jest ujęta w spisie;</a:t>
            </a:r>
          </a:p>
          <a:p>
            <a:pPr>
              <a:defRPr/>
            </a:pPr>
            <a:r>
              <a:rPr lang="pl-PL" sz="1600" dirty="0">
                <a:latin typeface="Franklin Gothic Book" panose="020B0503020102020204" pitchFamily="34" charset="0"/>
                <a:cs typeface="Arial" panose="020B0604020202020204" pitchFamily="34" charset="0"/>
              </a:rPr>
              <a:t>     	 - nie głosowała wcześniej osobiście – </a:t>
            </a:r>
            <a:r>
              <a:rPr lang="pl-PL" sz="1600" dirty="0">
                <a:solidFill>
                  <a:srgbClr val="C00000"/>
                </a:solidFill>
                <a:latin typeface="Franklin Gothic Book" panose="020B0503020102020204" pitchFamily="34" charset="0"/>
                <a:cs typeface="Arial" panose="020B0604020202020204" pitchFamily="34" charset="0"/>
              </a:rPr>
              <a:t>bo wtedy następuje wygaśnięcie </a:t>
            </a:r>
            <a:r>
              <a:rPr lang="pl-PL" sz="1600" dirty="0" smtClean="0">
                <a:solidFill>
                  <a:srgbClr val="C00000"/>
                </a:solidFill>
                <a:latin typeface="Franklin Gothic Book" panose="020B0503020102020204" pitchFamily="34" charset="0"/>
                <a:cs typeface="Arial" panose="020B0604020202020204" pitchFamily="34" charset="0"/>
              </a:rPr>
              <a:t>pełnomocnictwa</a:t>
            </a:r>
            <a:endParaRPr lang="pl-PL" sz="1600" dirty="0">
              <a:solidFill>
                <a:srgbClr val="C00000"/>
              </a:solidFill>
              <a:latin typeface="Franklin Gothic Book" panose="020B0503020102020204" pitchFamily="34" charset="0"/>
              <a:cs typeface="Arial" panose="020B0604020202020204" pitchFamily="34" charset="0"/>
            </a:endParaRPr>
          </a:p>
          <a:p>
            <a:pPr>
              <a:defRPr/>
            </a:pPr>
            <a:r>
              <a:rPr lang="pl-PL" sz="1600" dirty="0">
                <a:latin typeface="Franklin Gothic Book" panose="020B0503020102020204" pitchFamily="34" charset="0"/>
                <a:cs typeface="Arial" panose="020B0604020202020204" pitchFamily="34" charset="0"/>
              </a:rPr>
              <a:t>    	 - czy pełnomocnictwo nie zostało cofnięte.</a:t>
            </a:r>
          </a:p>
        </p:txBody>
      </p:sp>
      <p:sp>
        <p:nvSpPr>
          <p:cNvPr id="6" name="Prostokąt 5"/>
          <p:cNvSpPr/>
          <p:nvPr/>
        </p:nvSpPr>
        <p:spPr>
          <a:xfrm>
            <a:off x="198137" y="5792506"/>
            <a:ext cx="9118600" cy="1200150"/>
          </a:xfrm>
          <a:prstGeom prst="rect">
            <a:avLst/>
          </a:prstGeom>
        </p:spPr>
        <p:txBody>
          <a:bodyPr>
            <a:spAutoFit/>
          </a:bodyPr>
          <a:lstStyle/>
          <a:p>
            <a:pPr>
              <a:defRPr/>
            </a:pPr>
            <a:r>
              <a:rPr lang="pl-PL" dirty="0">
                <a:latin typeface="+mj-lt"/>
              </a:rPr>
              <a:t>4.</a:t>
            </a:r>
            <a:r>
              <a:rPr lang="pl-PL" b="1" dirty="0">
                <a:latin typeface="+mj-lt"/>
              </a:rPr>
              <a:t> </a:t>
            </a:r>
            <a:r>
              <a:rPr lang="pl-PL" b="1" dirty="0">
                <a:latin typeface="Franklin Gothic Book" panose="020B0503020102020204" pitchFamily="34" charset="0"/>
              </a:rPr>
              <a:t>odnotować fakt głosowania przez pełnomocnika dodatkowo na </a:t>
            </a:r>
            <a:r>
              <a:rPr lang="pl-PL" b="1" u="sng" dirty="0">
                <a:solidFill>
                  <a:srgbClr val="9D032A"/>
                </a:solidFill>
                <a:latin typeface="Franklin Gothic Book" panose="020B0503020102020204" pitchFamily="34" charset="0"/>
              </a:rPr>
              <a:t>liście wyborców, </a:t>
            </a:r>
            <a:br>
              <a:rPr lang="pl-PL" b="1" u="sng" dirty="0">
                <a:solidFill>
                  <a:srgbClr val="9D032A"/>
                </a:solidFill>
                <a:latin typeface="Franklin Gothic Book" panose="020B0503020102020204" pitchFamily="34" charset="0"/>
              </a:rPr>
            </a:br>
            <a:r>
              <a:rPr lang="pl-PL" b="1" dirty="0">
                <a:solidFill>
                  <a:srgbClr val="9D032A"/>
                </a:solidFill>
                <a:latin typeface="Franklin Gothic Book" panose="020B0503020102020204" pitchFamily="34" charset="0"/>
              </a:rPr>
              <a:t>    </a:t>
            </a:r>
            <a:r>
              <a:rPr lang="pl-PL" b="1" u="sng" dirty="0">
                <a:solidFill>
                  <a:srgbClr val="9D032A"/>
                </a:solidFill>
                <a:latin typeface="Franklin Gothic Book" panose="020B0503020102020204" pitchFamily="34" charset="0"/>
              </a:rPr>
              <a:t>którzy udzielili pełnomocnictwa  do głosowania.</a:t>
            </a:r>
          </a:p>
          <a:p>
            <a:pPr>
              <a:defRPr/>
            </a:pPr>
            <a:r>
              <a:rPr lang="pl-PL" dirty="0">
                <a:latin typeface="Franklin Gothic Book" panose="020B0503020102020204" pitchFamily="34" charset="0"/>
              </a:rPr>
              <a:t>5.</a:t>
            </a:r>
            <a:r>
              <a:rPr lang="pl-PL" b="1" dirty="0">
                <a:latin typeface="Franklin Gothic Book" panose="020B0503020102020204" pitchFamily="34" charset="0"/>
              </a:rPr>
              <a:t> akt pełnomocnictwa (dokument ) dołączyć do spisu.</a:t>
            </a:r>
          </a:p>
          <a:p>
            <a:pPr>
              <a:defRPr/>
            </a:pPr>
            <a:r>
              <a:rPr lang="pl-PL" dirty="0">
                <a:latin typeface="Franklin Gothic Book" panose="020B0503020102020204" pitchFamily="34" charset="0"/>
              </a:rPr>
              <a:t>6.</a:t>
            </a:r>
            <a:r>
              <a:rPr lang="pl-PL" b="1" dirty="0">
                <a:latin typeface="Franklin Gothic Book" panose="020B0503020102020204" pitchFamily="34" charset="0"/>
              </a:rPr>
              <a:t> wydać pełnomocnikowi kartę do głosowania.</a:t>
            </a:r>
          </a:p>
        </p:txBody>
      </p:sp>
      <p:pic>
        <p:nvPicPr>
          <p:cNvPr id="860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 y="3141000"/>
            <a:ext cx="8945863" cy="265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Prostokąt 9"/>
          <p:cNvSpPr/>
          <p:nvPr/>
        </p:nvSpPr>
        <p:spPr>
          <a:xfrm>
            <a:off x="7888288" y="5249863"/>
            <a:ext cx="1130300" cy="239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8" name="Objaśnienie ze strzałką w lewo 7"/>
          <p:cNvSpPr/>
          <p:nvPr/>
        </p:nvSpPr>
        <p:spPr>
          <a:xfrm rot="5400000">
            <a:off x="7812088" y="5373688"/>
            <a:ext cx="1079500" cy="647700"/>
          </a:xfrm>
          <a:prstGeom prst="leftArrowCallou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100" b="1" dirty="0">
                <a:solidFill>
                  <a:schemeClr val="tx1"/>
                </a:solidFill>
              </a:rPr>
              <a:t>Wpis komisj</a:t>
            </a:r>
            <a:r>
              <a:rPr lang="pl-PL" sz="1200" b="1" dirty="0">
                <a:solidFill>
                  <a:schemeClr val="tx1"/>
                </a:solidFill>
              </a:rPr>
              <a:t>i</a:t>
            </a:r>
          </a:p>
        </p:txBody>
      </p:sp>
      <p:pic>
        <p:nvPicPr>
          <p:cNvPr id="9"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t>52</a:t>
            </a:fld>
            <a:endParaRPr lang="pl-PL"/>
          </a:p>
        </p:txBody>
      </p:sp>
    </p:spTree>
    <p:extLst>
      <p:ext uri="{BB962C8B-B14F-4D97-AF65-F5344CB8AC3E}">
        <p14:creationId xmlns:p14="http://schemas.microsoft.com/office/powerpoint/2010/main" val="25548268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ole tekstowe 1"/>
          <p:cNvSpPr txBox="1">
            <a:spLocks noChangeArrowheads="1"/>
          </p:cNvSpPr>
          <p:nvPr/>
        </p:nvSpPr>
        <p:spPr bwMode="auto">
          <a:xfrm>
            <a:off x="719137" y="1003472"/>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GŁOSOWANIE PRZEZ PEŁNOMOCNIKA </a:t>
            </a:r>
            <a:endParaRPr lang="pl-PL" altLang="pl-PL" sz="2000" dirty="0">
              <a:solidFill>
                <a:srgbClr val="9D032A"/>
              </a:solidFill>
              <a:latin typeface="Arial Black" panose="020B0A04020102020204" pitchFamily="34" charset="0"/>
            </a:endParaRPr>
          </a:p>
        </p:txBody>
      </p:sp>
      <p:sp>
        <p:nvSpPr>
          <p:cNvPr id="87043" name="Prostokąt 3"/>
          <p:cNvSpPr>
            <a:spLocks noChangeArrowheads="1"/>
          </p:cNvSpPr>
          <p:nvPr/>
        </p:nvSpPr>
        <p:spPr bwMode="auto">
          <a:xfrm>
            <a:off x="165463" y="1519193"/>
            <a:ext cx="875211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pPr>
            <a:r>
              <a:rPr lang="pl-PL" altLang="pl-PL" sz="2000" dirty="0">
                <a:solidFill>
                  <a:srgbClr val="000000"/>
                </a:solidFill>
                <a:latin typeface="Arial" panose="020B0604020202020204" pitchFamily="34" charset="0"/>
                <a:cs typeface="Arial" panose="020B0604020202020204" pitchFamily="34" charset="0"/>
              </a:rPr>
              <a:t>fakt cofnięcia lub wygaśnięcia pełnomocnictwa do głosowania komisja </a:t>
            </a:r>
            <a:r>
              <a:rPr lang="pl-PL" altLang="pl-PL" sz="2000" b="1" dirty="0">
                <a:solidFill>
                  <a:srgbClr val="000000"/>
                </a:solidFill>
                <a:latin typeface="Arial" panose="020B0604020202020204" pitchFamily="34" charset="0"/>
                <a:cs typeface="Arial" panose="020B0604020202020204" pitchFamily="34" charset="0"/>
              </a:rPr>
              <a:t>obowiązana jest odnotować w spisie wyborców oraz na otrzymanym wraz ze spisem </a:t>
            </a:r>
            <a:r>
              <a:rPr lang="pl-PL" altLang="pl-PL" sz="2000" b="1" u="sng" dirty="0">
                <a:solidFill>
                  <a:srgbClr val="000000"/>
                </a:solidFill>
                <a:latin typeface="Arial" panose="020B0604020202020204" pitchFamily="34" charset="0"/>
                <a:cs typeface="Arial" panose="020B0604020202020204" pitchFamily="34" charset="0"/>
              </a:rPr>
              <a:t>wykazie wyborców, którzy udzielili pełnomocnictwa</a:t>
            </a:r>
            <a:r>
              <a:rPr lang="pl-PL" altLang="pl-PL" sz="2000" b="1" dirty="0">
                <a:solidFill>
                  <a:srgbClr val="000000"/>
                </a:solidFill>
                <a:latin typeface="Arial" panose="020B0604020202020204" pitchFamily="34" charset="0"/>
                <a:cs typeface="Arial" panose="020B0604020202020204" pitchFamily="34" charset="0"/>
              </a:rPr>
              <a:t>, </a:t>
            </a:r>
            <a:r>
              <a:rPr lang="pl-PL" altLang="pl-PL" sz="2000" b="1" dirty="0">
                <a:solidFill>
                  <a:srgbClr val="FF0000"/>
                </a:solidFill>
                <a:latin typeface="Arial" panose="020B0604020202020204" pitchFamily="34" charset="0"/>
                <a:cs typeface="Arial" panose="020B0604020202020204" pitchFamily="34" charset="0"/>
              </a:rPr>
              <a:t>a otrzymane oświadczenia dołączyć do spisu wyborców. </a:t>
            </a:r>
            <a:endParaRPr lang="pl-PL" altLang="pl-PL" sz="2000" b="1" dirty="0" smtClean="0">
              <a:solidFill>
                <a:srgbClr val="FF0000"/>
              </a:solidFill>
              <a:latin typeface="Arial" panose="020B0604020202020204" pitchFamily="34" charset="0"/>
              <a:cs typeface="Arial" panose="020B0604020202020204" pitchFamily="34" charset="0"/>
            </a:endParaRPr>
          </a:p>
          <a:p>
            <a:pPr marL="342900" indent="-342900" algn="just">
              <a:lnSpc>
                <a:spcPct val="100000"/>
              </a:lnSpc>
              <a:spcBef>
                <a:spcPct val="0"/>
              </a:spcBef>
            </a:pPr>
            <a:endParaRPr lang="pl-PL" altLang="pl-PL" sz="2000" b="1" dirty="0">
              <a:solidFill>
                <a:srgbClr val="FF0000"/>
              </a:solidFill>
              <a:latin typeface="Arial" panose="020B0604020202020204" pitchFamily="34" charset="0"/>
              <a:cs typeface="Arial" panose="020B0604020202020204" pitchFamily="34" charset="0"/>
            </a:endParaRPr>
          </a:p>
          <a:p>
            <a:pPr marL="342900" indent="-342900" algn="just">
              <a:lnSpc>
                <a:spcPct val="100000"/>
              </a:lnSpc>
              <a:spcBef>
                <a:spcPct val="0"/>
              </a:spcBef>
            </a:pPr>
            <a:r>
              <a:rPr lang="pl-PL" altLang="pl-PL" sz="2000" dirty="0" smtClean="0">
                <a:latin typeface="Arial" panose="020B0604020202020204" pitchFamily="34" charset="0"/>
                <a:cs typeface="Arial" panose="020B0604020202020204" pitchFamily="34" charset="0"/>
              </a:rPr>
              <a:t>akt </a:t>
            </a:r>
            <a:r>
              <a:rPr lang="pl-PL" altLang="pl-PL" sz="2000" dirty="0">
                <a:latin typeface="Arial" panose="020B0604020202020204" pitchFamily="34" charset="0"/>
                <a:cs typeface="Arial" panose="020B0604020202020204" pitchFamily="34" charset="0"/>
              </a:rPr>
              <a:t>pełnomocnictwa sporządzony przed pierwszym głosowaniem (28 czerwca 2020 r.) dotyczy zarówno pierwszego głosowania, jak i ewentualnego ponownego głosowania. </a:t>
            </a:r>
          </a:p>
        </p:txBody>
      </p:sp>
      <p:sp>
        <p:nvSpPr>
          <p:cNvPr id="69636" name="Prostokąt 4"/>
          <p:cNvSpPr>
            <a:spLocks noChangeArrowheads="1"/>
          </p:cNvSpPr>
          <p:nvPr/>
        </p:nvSpPr>
        <p:spPr bwMode="auto">
          <a:xfrm>
            <a:off x="165463" y="4762464"/>
            <a:ext cx="87521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defRPr/>
            </a:pPr>
            <a:r>
              <a:rPr lang="pl-PL" altLang="pl-PL" sz="2000" dirty="0">
                <a:solidFill>
                  <a:schemeClr val="accent5"/>
                </a:solidFill>
                <a:latin typeface="Arial" panose="020B0604020202020204" pitchFamily="34" charset="0"/>
                <a:cs typeface="Arial" panose="020B0604020202020204" pitchFamily="34" charset="0"/>
              </a:rPr>
              <a:t>komisja </a:t>
            </a:r>
            <a:r>
              <a:rPr lang="pl-PL" altLang="pl-PL" sz="2000" b="1" dirty="0">
                <a:solidFill>
                  <a:schemeClr val="accent5"/>
                </a:solidFill>
                <a:latin typeface="Arial" panose="020B0604020202020204" pitchFamily="34" charset="0"/>
                <a:cs typeface="Arial" panose="020B0604020202020204" pitchFamily="34" charset="0"/>
              </a:rPr>
              <a:t>odmawia wydania </a:t>
            </a:r>
            <a:r>
              <a:rPr lang="pl-PL" altLang="pl-PL" sz="2000" dirty="0">
                <a:solidFill>
                  <a:schemeClr val="accent5"/>
                </a:solidFill>
                <a:latin typeface="Arial" panose="020B0604020202020204" pitchFamily="34" charset="0"/>
                <a:cs typeface="Arial" panose="020B0604020202020204" pitchFamily="34" charset="0"/>
              </a:rPr>
              <a:t>pełnomocnikowi karty do głosowania i </a:t>
            </a:r>
            <a:r>
              <a:rPr lang="pl-PL" altLang="pl-PL" sz="2000" b="1" dirty="0">
                <a:solidFill>
                  <a:schemeClr val="accent5"/>
                </a:solidFill>
                <a:latin typeface="Arial" panose="020B0604020202020204" pitchFamily="34" charset="0"/>
                <a:cs typeface="Arial" panose="020B0604020202020204" pitchFamily="34" charset="0"/>
              </a:rPr>
              <a:t>zatrzymuje akt pełnomocnictwa do głosowania </a:t>
            </a:r>
            <a:r>
              <a:rPr lang="pl-PL" altLang="pl-PL" sz="2000" dirty="0">
                <a:solidFill>
                  <a:schemeClr val="accent5"/>
                </a:solidFill>
                <a:latin typeface="Arial" panose="020B0604020202020204" pitchFamily="34" charset="0"/>
                <a:cs typeface="Arial" panose="020B0604020202020204" pitchFamily="34" charset="0"/>
              </a:rPr>
              <a:t>w przypadku wcześniejszego głosowania osobistego wyborcy, wygaśnięcia pełnomocnictwa z innej przyczyny lub cofnięcia pełnomocnictwa. </a:t>
            </a:r>
          </a:p>
        </p:txBody>
      </p:sp>
      <p:pic>
        <p:nvPicPr>
          <p:cNvPr id="5"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53</a:t>
            </a:fld>
            <a:endParaRPr lang="en-US" dirty="0"/>
          </a:p>
        </p:txBody>
      </p:sp>
    </p:spTree>
    <p:extLst>
      <p:ext uri="{BB962C8B-B14F-4D97-AF65-F5344CB8AC3E}">
        <p14:creationId xmlns:p14="http://schemas.microsoft.com/office/powerpoint/2010/main" val="6544867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ole tekstowe 1"/>
          <p:cNvSpPr txBox="1">
            <a:spLocks noChangeArrowheads="1"/>
          </p:cNvSpPr>
          <p:nvPr/>
        </p:nvSpPr>
        <p:spPr bwMode="auto">
          <a:xfrm>
            <a:off x="0" y="670140"/>
            <a:ext cx="543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dirty="0">
                <a:solidFill>
                  <a:schemeClr val="bg1"/>
                </a:solidFill>
                <a:latin typeface="Arial Black" panose="020B0A04020102020204" pitchFamily="34" charset="0"/>
              </a:rPr>
              <a:t>            WYDAWANIE NAKŁADEK NA 	KARTĘ DO GŁOSOWANIA</a:t>
            </a:r>
            <a:endParaRPr lang="pl-PL" altLang="pl-PL" sz="2000" dirty="0">
              <a:solidFill>
                <a:schemeClr val="bg1"/>
              </a:solidFill>
              <a:latin typeface="Arial Black" panose="020B0A04020102020204" pitchFamily="34" charset="0"/>
            </a:endParaRPr>
          </a:p>
        </p:txBody>
      </p:sp>
      <p:sp>
        <p:nvSpPr>
          <p:cNvPr id="5" name="Prostokąt 4"/>
          <p:cNvSpPr/>
          <p:nvPr/>
        </p:nvSpPr>
        <p:spPr>
          <a:xfrm>
            <a:off x="539750" y="2000250"/>
            <a:ext cx="7848600" cy="3754874"/>
          </a:xfrm>
          <a:prstGeom prst="rect">
            <a:avLst/>
          </a:prstGeom>
          <a:solidFill>
            <a:schemeClr val="bg1"/>
          </a:solidFill>
        </p:spPr>
        <p:txBody>
          <a:bodyPr>
            <a:spAutoFit/>
          </a:bodyPr>
          <a:lstStyle/>
          <a:p>
            <a:pPr marL="342900" indent="-342900" algn="just">
              <a:buFont typeface="Arial" panose="020B0604020202020204" pitchFamily="34" charset="0"/>
              <a:buChar char="•"/>
              <a:defRPr/>
            </a:pPr>
            <a:r>
              <a:rPr lang="pl-PL" sz="2000" dirty="0">
                <a:solidFill>
                  <a:srgbClr val="000000"/>
                </a:solidFill>
                <a:latin typeface="+mn-lt"/>
              </a:rPr>
              <a:t>nakładki - papierowe</a:t>
            </a:r>
          </a:p>
          <a:p>
            <a:pPr algn="just">
              <a:defRPr/>
            </a:pPr>
            <a:endParaRPr lang="pl-PL" sz="2000" dirty="0">
              <a:solidFill>
                <a:srgbClr val="000000"/>
              </a:solidFill>
              <a:latin typeface="+mn-lt"/>
            </a:endParaRPr>
          </a:p>
          <a:p>
            <a:pPr marL="342900" indent="-342900">
              <a:buFont typeface="Arial" panose="020B0604020202020204" pitchFamily="34" charset="0"/>
              <a:buChar char="•"/>
              <a:defRPr/>
            </a:pPr>
            <a:r>
              <a:rPr lang="pl-PL" sz="2000" dirty="0">
                <a:solidFill>
                  <a:srgbClr val="000000"/>
                </a:solidFill>
                <a:latin typeface="+mn-lt"/>
              </a:rPr>
              <a:t>sporządzone w formacie odpowiadającym formatowi karty do głosowania, do której ma być używana, ponadto u góry, na dole oraz z prawej strony znajdują się zakładki podtrzymujące kartę do głosowania; </a:t>
            </a:r>
          </a:p>
          <a:p>
            <a:pPr marL="342900" indent="-342900">
              <a:buFont typeface="Arial" panose="020B0604020202020204" pitchFamily="34" charset="0"/>
              <a:buChar char="•"/>
              <a:defRPr/>
            </a:pPr>
            <a:endParaRPr lang="pl-PL" sz="2000" dirty="0">
              <a:solidFill>
                <a:srgbClr val="000000"/>
              </a:solidFill>
              <a:latin typeface="+mn-lt"/>
            </a:endParaRPr>
          </a:p>
          <a:p>
            <a:pPr marL="342900" indent="-342900" algn="just">
              <a:buFont typeface="Arial" panose="020B0604020202020204" pitchFamily="34" charset="0"/>
              <a:buChar char="•"/>
              <a:defRPr/>
            </a:pPr>
            <a:r>
              <a:rPr lang="pl-PL" sz="2000" b="1" dirty="0">
                <a:solidFill>
                  <a:srgbClr val="FF0000"/>
                </a:solidFill>
                <a:latin typeface="+mn-lt"/>
              </a:rPr>
              <a:t>mają ścięty górny prawy narożnik, w celu identyfikacji położenia względem karty do </a:t>
            </a:r>
            <a:r>
              <a:rPr lang="pl-PL" sz="2000" b="1" dirty="0" smtClean="0">
                <a:solidFill>
                  <a:srgbClr val="FF0000"/>
                </a:solidFill>
                <a:latin typeface="+mn-lt"/>
              </a:rPr>
              <a:t>głosowania !!</a:t>
            </a:r>
            <a:endParaRPr lang="pl-PL" sz="2000" b="1" dirty="0">
              <a:solidFill>
                <a:srgbClr val="FF0000"/>
              </a:solidFill>
              <a:latin typeface="+mn-lt"/>
            </a:endParaRPr>
          </a:p>
          <a:p>
            <a:pPr marL="342900" indent="-342900" algn="just">
              <a:buFont typeface="Arial" panose="020B0604020202020204" pitchFamily="34" charset="0"/>
              <a:buChar char="•"/>
              <a:defRPr/>
            </a:pPr>
            <a:endParaRPr lang="pl-PL" sz="2000" dirty="0">
              <a:solidFill>
                <a:srgbClr val="000000"/>
              </a:solidFill>
              <a:latin typeface="+mn-lt"/>
            </a:endParaRPr>
          </a:p>
          <a:p>
            <a:pPr marL="342900" indent="-342900" algn="just">
              <a:buFont typeface="Arial" panose="020B0604020202020204" pitchFamily="34" charset="0"/>
              <a:buChar char="•"/>
              <a:defRPr/>
            </a:pPr>
            <a:r>
              <a:rPr lang="pl-PL" sz="2000" dirty="0">
                <a:solidFill>
                  <a:srgbClr val="000000"/>
                </a:solidFill>
                <a:latin typeface="+mn-lt"/>
              </a:rPr>
              <a:t>każda komisja otrzyma jedną  nakładkę w alfabecie Braille’a</a:t>
            </a:r>
            <a:endParaRPr lang="pl-PL" dirty="0">
              <a:solidFill>
                <a:srgbClr val="000000"/>
              </a:solidFill>
              <a:latin typeface="Times New Roman" panose="02020603050405020304" pitchFamily="18" charset="0"/>
            </a:endParaRPr>
          </a:p>
          <a:p>
            <a:pPr>
              <a:defRPr/>
            </a:pPr>
            <a:endParaRPr lang="pl-PL" dirty="0"/>
          </a:p>
        </p:txBody>
      </p:sp>
      <p:pic>
        <p:nvPicPr>
          <p:cNvPr id="6"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t>54</a:t>
            </a:fld>
            <a:endParaRPr lang="pl-PL"/>
          </a:p>
        </p:txBody>
      </p:sp>
    </p:spTree>
    <p:extLst>
      <p:ext uri="{BB962C8B-B14F-4D97-AF65-F5344CB8AC3E}">
        <p14:creationId xmlns:p14="http://schemas.microsoft.com/office/powerpoint/2010/main" val="27345167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ole tekstowe 5"/>
          <p:cNvSpPr txBox="1">
            <a:spLocks noChangeArrowheads="1"/>
          </p:cNvSpPr>
          <p:nvPr/>
        </p:nvSpPr>
        <p:spPr bwMode="auto">
          <a:xfrm>
            <a:off x="1165826" y="1060735"/>
            <a:ext cx="7056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rgbClr val="9D032A"/>
                </a:solidFill>
                <a:latin typeface="Arial Black" panose="020B0A04020102020204" pitchFamily="34" charset="0"/>
              </a:rPr>
              <a:t>NAKŁADKA NA KARTĘ DO GŁOSOWANIA</a:t>
            </a:r>
          </a:p>
        </p:txBody>
      </p:sp>
      <p:sp>
        <p:nvSpPr>
          <p:cNvPr id="5" name="Prostokąt 4"/>
          <p:cNvSpPr/>
          <p:nvPr/>
        </p:nvSpPr>
        <p:spPr>
          <a:xfrm>
            <a:off x="450056" y="2243137"/>
            <a:ext cx="8208962" cy="2554288"/>
          </a:xfrm>
          <a:prstGeom prst="rect">
            <a:avLst/>
          </a:prstGeom>
          <a:noFill/>
        </p:spPr>
        <p:txBody>
          <a:bodyPr>
            <a:spAutoFit/>
          </a:bodyPr>
          <a:lstStyle/>
          <a:p>
            <a:pPr marL="342900" indent="-342900" algn="just">
              <a:buFont typeface="Arial" panose="020B0604020202020204" pitchFamily="34" charset="0"/>
              <a:buChar char="•"/>
              <a:defRPr/>
            </a:pPr>
            <a:r>
              <a:rPr lang="pl-PL" sz="2000" b="1" dirty="0">
                <a:solidFill>
                  <a:srgbClr val="000000"/>
                </a:solidFill>
                <a:latin typeface="+mn-lt"/>
              </a:rPr>
              <a:t>komisja informuje wyborcę, że po oddaniu głosu </a:t>
            </a:r>
            <a:r>
              <a:rPr lang="pl-PL" sz="2000" b="1" dirty="0">
                <a:solidFill>
                  <a:srgbClr val="0070C0"/>
                </a:solidFill>
                <a:latin typeface="+mn-lt"/>
              </a:rPr>
              <a:t>obowiązany jest on zwrócić komisji nakładkę na kartę. </a:t>
            </a:r>
          </a:p>
          <a:p>
            <a:pPr marL="342900" indent="-342900" algn="just">
              <a:buFont typeface="Arial" panose="020B0604020202020204" pitchFamily="34" charset="0"/>
              <a:buChar char="•"/>
              <a:defRPr/>
            </a:pPr>
            <a:endParaRPr lang="pl-PL" sz="2000" b="1" dirty="0">
              <a:solidFill>
                <a:srgbClr val="000000"/>
              </a:solidFill>
              <a:latin typeface="+mn-lt"/>
            </a:endParaRPr>
          </a:p>
          <a:p>
            <a:pPr marL="342900" indent="-342900" algn="just">
              <a:buFont typeface="Arial" panose="020B0604020202020204" pitchFamily="34" charset="0"/>
              <a:buChar char="•"/>
              <a:defRPr/>
            </a:pPr>
            <a:endParaRPr lang="pl-PL" sz="2000" b="1" dirty="0">
              <a:solidFill>
                <a:srgbClr val="000000"/>
              </a:solidFill>
              <a:latin typeface="+mn-lt"/>
            </a:endParaRPr>
          </a:p>
          <a:p>
            <a:pPr marL="342900" indent="-342900" algn="just">
              <a:buFont typeface="Arial" panose="020B0604020202020204" pitchFamily="34" charset="0"/>
              <a:buChar char="•"/>
              <a:defRPr/>
            </a:pPr>
            <a:r>
              <a:rPr lang="pl-PL" sz="2000" dirty="0">
                <a:solidFill>
                  <a:srgbClr val="000000"/>
                </a:solidFill>
                <a:latin typeface="+mn-lt"/>
              </a:rPr>
              <a:t>komisja zwraca uwagę, aby wyborca wraz z kartą </a:t>
            </a:r>
            <a:r>
              <a:rPr lang="pl-PL" sz="2000" b="1" dirty="0">
                <a:solidFill>
                  <a:srgbClr val="0070C0"/>
                </a:solidFill>
                <a:latin typeface="+mn-lt"/>
              </a:rPr>
              <a:t>nie wrzucił nakładki do urny. </a:t>
            </a:r>
          </a:p>
          <a:p>
            <a:pPr marL="342900" indent="-342900" algn="just">
              <a:buFont typeface="Arial" panose="020B0604020202020204" pitchFamily="34" charset="0"/>
              <a:buChar char="•"/>
              <a:defRPr/>
            </a:pPr>
            <a:endParaRPr lang="pl-PL" sz="2000" b="1" dirty="0">
              <a:solidFill>
                <a:srgbClr val="000000"/>
              </a:solidFill>
              <a:latin typeface="+mn-lt"/>
            </a:endParaRPr>
          </a:p>
          <a:p>
            <a:pPr algn="just">
              <a:defRPr/>
            </a:pPr>
            <a:endParaRPr lang="pl-PL" sz="2000" b="1" dirty="0">
              <a:solidFill>
                <a:srgbClr val="000000"/>
              </a:solidFill>
              <a:latin typeface="+mn-lt"/>
            </a:endParaRPr>
          </a:p>
        </p:txBody>
      </p:sp>
      <p:sp>
        <p:nvSpPr>
          <p:cNvPr id="6" name="Prostokąt 5"/>
          <p:cNvSpPr/>
          <p:nvPr/>
        </p:nvSpPr>
        <p:spPr>
          <a:xfrm>
            <a:off x="558800" y="4797425"/>
            <a:ext cx="7991475" cy="708025"/>
          </a:xfrm>
          <a:prstGeom prst="rect">
            <a:avLst/>
          </a:prstGeom>
          <a:ln w="19050">
            <a:solidFill>
              <a:srgbClr val="90181B"/>
            </a:solidFill>
          </a:ln>
        </p:spPr>
        <p:txBody>
          <a:bodyPr>
            <a:spAutoFit/>
          </a:bodyPr>
          <a:lstStyle/>
          <a:p>
            <a:pPr algn="just">
              <a:defRPr/>
            </a:pPr>
            <a:r>
              <a:rPr lang="pl-PL" sz="2000" b="1" dirty="0" smtClean="0">
                <a:solidFill>
                  <a:srgbClr val="000000"/>
                </a:solidFill>
                <a:latin typeface="+mj-lt"/>
              </a:rPr>
              <a:t>w </a:t>
            </a:r>
            <a:r>
              <a:rPr lang="pl-PL" sz="2000" b="1" dirty="0">
                <a:solidFill>
                  <a:srgbClr val="000000"/>
                </a:solidFill>
                <a:latin typeface="+mj-lt"/>
              </a:rPr>
              <a:t>przypadku utraty nakładek lub ich zniszczenia komisja niezwłocznie informuje o tym wójta. </a:t>
            </a: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55</a:t>
            </a:fld>
            <a:endParaRPr lang="en-US" dirty="0"/>
          </a:p>
        </p:txBody>
      </p:sp>
    </p:spTree>
    <p:extLst>
      <p:ext uri="{BB962C8B-B14F-4D97-AF65-F5344CB8AC3E}">
        <p14:creationId xmlns:p14="http://schemas.microsoft.com/office/powerpoint/2010/main" val="2874824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ole tekstowe 1"/>
          <p:cNvSpPr txBox="1">
            <a:spLocks noChangeArrowheads="1"/>
          </p:cNvSpPr>
          <p:nvPr/>
        </p:nvSpPr>
        <p:spPr bwMode="auto">
          <a:xfrm>
            <a:off x="179388" y="801688"/>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PRZEBIEG GŁOSOWANIA</a:t>
            </a:r>
            <a:r>
              <a:rPr lang="pl-PL" altLang="pl-PL" sz="2000" dirty="0">
                <a:solidFill>
                  <a:schemeClr val="bg1"/>
                </a:solidFill>
                <a:latin typeface="Arial Black" panose="020B0A04020102020204" pitchFamily="34" charset="0"/>
              </a:rPr>
              <a:t> </a:t>
            </a:r>
          </a:p>
        </p:txBody>
      </p:sp>
      <p:sp>
        <p:nvSpPr>
          <p:cNvPr id="4" name="Prostokąt 3"/>
          <p:cNvSpPr/>
          <p:nvPr/>
        </p:nvSpPr>
        <p:spPr>
          <a:xfrm>
            <a:off x="179388" y="2332511"/>
            <a:ext cx="8783637" cy="3416320"/>
          </a:xfrm>
          <a:prstGeom prst="rect">
            <a:avLst/>
          </a:prstGeom>
        </p:spPr>
        <p:txBody>
          <a:bodyPr>
            <a:spAutoFit/>
          </a:bodyPr>
          <a:lstStyle/>
          <a:p>
            <a:pPr marL="342900" indent="-342900">
              <a:buFont typeface="Arial" panose="020B0604020202020204" pitchFamily="34" charset="0"/>
              <a:buChar char="•"/>
              <a:defRPr/>
            </a:pPr>
            <a:r>
              <a:rPr lang="pl-PL" sz="1800" dirty="0">
                <a:latin typeface="+mn-lt"/>
              </a:rPr>
              <a:t>karty do głosowania wyborcy powinni wrzucać do urny w taki</a:t>
            </a:r>
            <a:br>
              <a:rPr lang="pl-PL" sz="1800" dirty="0">
                <a:latin typeface="+mn-lt"/>
              </a:rPr>
            </a:br>
            <a:r>
              <a:rPr lang="pl-PL" sz="1800" dirty="0">
                <a:latin typeface="+mn-lt"/>
              </a:rPr>
              <a:t>sposób, aby strona zadrukowana była niewidoczna.</a:t>
            </a:r>
            <a:br>
              <a:rPr lang="pl-PL" sz="1800" dirty="0">
                <a:latin typeface="+mn-lt"/>
              </a:rPr>
            </a:br>
            <a:endParaRPr lang="pl-PL" sz="1800" dirty="0">
              <a:latin typeface="+mn-lt"/>
            </a:endParaRPr>
          </a:p>
          <a:p>
            <a:pPr marL="342900" indent="-342900">
              <a:buFont typeface="Arial" panose="020B0604020202020204" pitchFamily="34" charset="0"/>
              <a:buChar char="•"/>
              <a:defRPr/>
            </a:pPr>
            <a:r>
              <a:rPr lang="pl-PL" sz="1800" b="1" dirty="0">
                <a:solidFill>
                  <a:srgbClr val="FF0000"/>
                </a:solidFill>
                <a:latin typeface="+mn-lt"/>
              </a:rPr>
              <a:t>niedopuszczalne jest głosowanie za członka rodziny lub za inną osobę z wyjątkiem  głosowania przez pełnomocnika. </a:t>
            </a:r>
          </a:p>
          <a:p>
            <a:pPr marL="228600" indent="-228600">
              <a:buFont typeface="Arial" panose="020B0604020202020204" pitchFamily="34" charset="0"/>
              <a:buChar char="•"/>
              <a:defRPr/>
            </a:pPr>
            <a:endParaRPr lang="pl-PL" sz="1800" dirty="0">
              <a:latin typeface="+mn-lt"/>
            </a:endParaRPr>
          </a:p>
          <a:p>
            <a:pPr marL="342900" indent="-342900" algn="just">
              <a:buFont typeface="Arial" panose="020B0604020202020204" pitchFamily="34" charset="0"/>
              <a:buChar char="•"/>
              <a:defRPr/>
            </a:pPr>
            <a:r>
              <a:rPr lang="pl-PL" sz="1800" dirty="0">
                <a:latin typeface="+mn-lt"/>
              </a:rPr>
              <a:t>osobie niepełnosprawnej, na jej prośbę, </a:t>
            </a:r>
            <a:r>
              <a:rPr lang="pl-PL" sz="1800" b="1" dirty="0">
                <a:solidFill>
                  <a:srgbClr val="FF0000"/>
                </a:solidFill>
                <a:latin typeface="+mn-lt"/>
              </a:rPr>
              <a:t>może pomagać w głosowaniu inna osoba</a:t>
            </a:r>
            <a:r>
              <a:rPr lang="pl-PL" sz="1800" dirty="0">
                <a:solidFill>
                  <a:srgbClr val="FF0000"/>
                </a:solidFill>
                <a:latin typeface="+mn-lt"/>
              </a:rPr>
              <a:t>, </a:t>
            </a:r>
            <a:r>
              <a:rPr lang="pl-PL" sz="1800" dirty="0">
                <a:latin typeface="+mn-lt"/>
              </a:rPr>
              <a:t>w tym także niepełnoletnia; pomoc ta może mieć tylko techniczny charakter; nie może ona polegać na sugerowaniu głosującemu sposobu głosowania lub na głosowaniu w zastępstwie tej osoby; </a:t>
            </a:r>
            <a:r>
              <a:rPr lang="pl-PL" sz="1800" b="1" dirty="0">
                <a:solidFill>
                  <a:srgbClr val="FF0000"/>
                </a:solidFill>
                <a:latin typeface="+mn-lt"/>
              </a:rPr>
              <a:t>dopuszczalne jest, aby na życzenie osoby niepełnosprawnej w miejscu zapewniającym tajność głosowania przebywała osoba udzielająca pomocy. </a:t>
            </a: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t>56</a:t>
            </a:fld>
            <a:endParaRPr lang="pl-PL"/>
          </a:p>
        </p:txBody>
      </p:sp>
    </p:spTree>
    <p:extLst>
      <p:ext uri="{BB962C8B-B14F-4D97-AF65-F5344CB8AC3E}">
        <p14:creationId xmlns:p14="http://schemas.microsoft.com/office/powerpoint/2010/main" val="23680468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ole tekstowe 1"/>
          <p:cNvSpPr txBox="1">
            <a:spLocks noChangeArrowheads="1"/>
          </p:cNvSpPr>
          <p:nvPr/>
        </p:nvSpPr>
        <p:spPr bwMode="auto">
          <a:xfrm>
            <a:off x="179388" y="801688"/>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pl-PL" altLang="pl-PL" sz="2000" b="1" i="0" u="none" strike="noStrike" kern="0" cap="none" spc="0" normalizeH="0" baseline="0" noProof="0" dirty="0">
                <a:ln>
                  <a:noFill/>
                </a:ln>
                <a:solidFill>
                  <a:srgbClr val="FFFFFF"/>
                </a:solidFill>
                <a:effectLst/>
                <a:uLnTx/>
                <a:uFillTx/>
                <a:latin typeface="Arial Black" panose="020B0A04020102020204" pitchFamily="34" charset="0"/>
                <a:cs typeface="Arial"/>
                <a:sym typeface="Arial"/>
              </a:rPr>
              <a:t>            PRZEBIEG GŁOSOWANIA</a:t>
            </a:r>
            <a:r>
              <a:rPr kumimoji="0" lang="pl-PL" altLang="pl-PL" sz="2000" b="0" i="0" u="none" strike="noStrike" kern="0" cap="none" spc="0" normalizeH="0" baseline="0" noProof="0" dirty="0">
                <a:ln>
                  <a:noFill/>
                </a:ln>
                <a:solidFill>
                  <a:srgbClr val="FFFFFF"/>
                </a:solidFill>
                <a:effectLst/>
                <a:uLnTx/>
                <a:uFillTx/>
                <a:latin typeface="Arial Black" panose="020B0A04020102020204" pitchFamily="34" charset="0"/>
                <a:cs typeface="Arial"/>
                <a:sym typeface="Arial"/>
              </a:rPr>
              <a:t> </a:t>
            </a:r>
          </a:p>
        </p:txBody>
      </p:sp>
      <p:sp>
        <p:nvSpPr>
          <p:cNvPr id="5" name="Prostokąt 4"/>
          <p:cNvSpPr/>
          <p:nvPr/>
        </p:nvSpPr>
        <p:spPr>
          <a:xfrm>
            <a:off x="496388" y="2278008"/>
            <a:ext cx="8393355" cy="646331"/>
          </a:xfrm>
          <a:prstGeom prst="rect">
            <a:avLst/>
          </a:prstGeom>
          <a:ln w="19050">
            <a:solidFill>
              <a:srgbClr val="90181B"/>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pl-PL" sz="1800" b="1" i="0" u="none" strike="noStrike" kern="0" cap="none" spc="0" normalizeH="0" baseline="0" noProof="0" dirty="0" smtClean="0">
                <a:ln>
                  <a:noFill/>
                </a:ln>
                <a:solidFill>
                  <a:srgbClr val="3965B5"/>
                </a:solidFill>
                <a:effectLst/>
                <a:uLnTx/>
                <a:uFillTx/>
                <a:latin typeface="+mn-lt"/>
                <a:sym typeface="Arial"/>
              </a:rPr>
              <a:t>pomocy w głosowaniu nie może udzielać członek komisji, mąż zaufania, obserwator społeczny, ani obserwator międzynarodowy.</a:t>
            </a:r>
            <a:endParaRPr kumimoji="0" lang="pl-PL" sz="1800" b="0" i="0" u="none" strike="noStrike" kern="0" cap="none" spc="0" normalizeH="0" baseline="0" noProof="0" dirty="0">
              <a:ln>
                <a:noFill/>
              </a:ln>
              <a:solidFill>
                <a:srgbClr val="3965B5"/>
              </a:solidFill>
              <a:effectLst/>
              <a:uLnTx/>
              <a:uFillTx/>
              <a:latin typeface="+mn-lt"/>
              <a:sym typeface="Arial"/>
            </a:endParaRPr>
          </a:p>
        </p:txBody>
      </p:sp>
      <p:sp>
        <p:nvSpPr>
          <p:cNvPr id="73735" name="Prostokąt 8"/>
          <p:cNvSpPr>
            <a:spLocks noChangeArrowheads="1"/>
          </p:cNvSpPr>
          <p:nvPr/>
        </p:nvSpPr>
        <p:spPr bwMode="auto">
          <a:xfrm>
            <a:off x="107876" y="2971037"/>
            <a:ext cx="87122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endParaRPr kumimoji="0" lang="pl-PL" altLang="pl-PL" sz="1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a:p>
            <a:pPr marL="285750" marR="0" lvl="0" indent="-285750" algn="just" defTabSz="914400" rtl="0" eaLnBrk="1" fontAlgn="auto" latinLnBrk="0" hangingPunct="1">
              <a:lnSpc>
                <a:spcPct val="100000"/>
              </a:lnSpc>
              <a:spcBef>
                <a:spcPct val="0"/>
              </a:spcBef>
              <a:spcAft>
                <a:spcPts val="0"/>
              </a:spcAft>
              <a:buClr>
                <a:srgbClr val="000000"/>
              </a:buClr>
              <a:buSzTx/>
              <a:buFont typeface="Arial" panose="020B0604020202020204" pitchFamily="34" charset="0"/>
              <a:buChar char="•"/>
              <a:tabLst/>
              <a:defRPr/>
            </a:pPr>
            <a:r>
              <a:rPr kumimoji="0" lang="pl-PL" altLang="pl-PL" sz="1800" b="1" i="0" u="none" strike="noStrike" kern="0" cap="none" spc="0" normalizeH="0" baseline="0" noProof="0" dirty="0" smtClean="0">
                <a:ln>
                  <a:noFill/>
                </a:ln>
                <a:solidFill>
                  <a:srgbClr val="000000"/>
                </a:solidFill>
                <a:effectLst/>
                <a:uLnTx/>
                <a:uFillTx/>
                <a:latin typeface="+mn-lt"/>
                <a:sym typeface="Arial"/>
              </a:rPr>
              <a:t>przeprowadzanie głosowania poza lokalem możliwe jest </a:t>
            </a:r>
            <a:r>
              <a:rPr kumimoji="0" lang="pl-PL" altLang="pl-PL" sz="1800" b="1" i="0" u="none" strike="noStrike" kern="0" cap="none" spc="0" normalizeH="0" baseline="0" noProof="0" dirty="0" smtClean="0">
                <a:ln>
                  <a:noFill/>
                </a:ln>
                <a:solidFill>
                  <a:srgbClr val="FF0000"/>
                </a:solidFill>
                <a:effectLst/>
                <a:uLnTx/>
                <a:uFillTx/>
                <a:latin typeface="+mn-lt"/>
                <a:sym typeface="Arial"/>
              </a:rPr>
              <a:t>wyłącznie </a:t>
            </a:r>
            <a:br>
              <a:rPr kumimoji="0" lang="pl-PL" altLang="pl-PL" sz="1800" b="1" i="0" u="none" strike="noStrike" kern="0" cap="none" spc="0" normalizeH="0" baseline="0" noProof="0" dirty="0" smtClean="0">
                <a:ln>
                  <a:noFill/>
                </a:ln>
                <a:solidFill>
                  <a:srgbClr val="FF0000"/>
                </a:solidFill>
                <a:effectLst/>
                <a:uLnTx/>
                <a:uFillTx/>
                <a:latin typeface="+mn-lt"/>
                <a:sym typeface="Arial"/>
              </a:rPr>
            </a:br>
            <a:r>
              <a:rPr kumimoji="0" lang="pl-PL" altLang="pl-PL" sz="1800" b="1" i="0" u="none" strike="noStrike" kern="0" cap="none" spc="0" normalizeH="0" baseline="0" noProof="0" dirty="0" smtClean="0">
                <a:ln>
                  <a:noFill/>
                </a:ln>
                <a:solidFill>
                  <a:srgbClr val="FF0000"/>
                </a:solidFill>
                <a:effectLst/>
                <a:uLnTx/>
                <a:uFillTx/>
                <a:latin typeface="+mn-lt"/>
                <a:sym typeface="Arial"/>
              </a:rPr>
              <a:t>w zakładach leczniczych i domach pomocy społecznej</a:t>
            </a:r>
            <a:r>
              <a:rPr kumimoji="0" lang="pl-PL" altLang="pl-PL" sz="1800" b="1" i="0" u="none" strike="noStrike" kern="0" cap="none" spc="0" normalizeH="0" baseline="0" noProof="0" dirty="0" smtClean="0">
                <a:ln>
                  <a:noFill/>
                </a:ln>
                <a:solidFill>
                  <a:srgbClr val="000000"/>
                </a:solidFill>
                <a:effectLst/>
                <a:uLnTx/>
                <a:uFillTx/>
                <a:latin typeface="+mn-lt"/>
                <a:sym typeface="Arial"/>
              </a:rPr>
              <a:t> przy zastosowaniu urny pomocniczej </a:t>
            </a:r>
          </a:p>
          <a:p>
            <a:pPr marL="285750" marR="0" lvl="0" indent="-285750" algn="just" defTabSz="914400" rtl="0" eaLnBrk="1" fontAlgn="auto" latinLnBrk="0" hangingPunct="1">
              <a:lnSpc>
                <a:spcPct val="100000"/>
              </a:lnSpc>
              <a:spcBef>
                <a:spcPct val="0"/>
              </a:spcBef>
              <a:spcAft>
                <a:spcPts val="0"/>
              </a:spcAft>
              <a:buClr>
                <a:srgbClr val="000000"/>
              </a:buClr>
              <a:buSzTx/>
              <a:buFont typeface="Arial" panose="020B0604020202020204" pitchFamily="34" charset="0"/>
              <a:buChar char="•"/>
              <a:tabLst/>
              <a:defRPr/>
            </a:pPr>
            <a:endParaRPr lang="pl-PL" altLang="pl-PL" sz="1800" b="1" dirty="0">
              <a:solidFill>
                <a:srgbClr val="000000"/>
              </a:solidFill>
              <a:latin typeface="+mn-lt"/>
            </a:endParaRPr>
          </a:p>
          <a:p>
            <a:pPr lvl="0" algn="just">
              <a:lnSpc>
                <a:spcPct val="100000"/>
              </a:lnSpc>
              <a:spcBef>
                <a:spcPct val="0"/>
              </a:spcBef>
              <a:buNone/>
              <a:defRPr/>
            </a:pPr>
            <a:r>
              <a:rPr lang="pl-PL" altLang="pl-PL" sz="1800" b="1" dirty="0">
                <a:solidFill>
                  <a:srgbClr val="000000"/>
                </a:solidFill>
                <a:latin typeface="+mn-lt"/>
              </a:rPr>
              <a:t> </a:t>
            </a:r>
            <a:r>
              <a:rPr lang="pl-PL" altLang="pl-PL" sz="1800" b="1" dirty="0" smtClean="0">
                <a:solidFill>
                  <a:srgbClr val="000000"/>
                </a:solidFill>
                <a:latin typeface="+mn-lt"/>
              </a:rPr>
              <a:t>    </a:t>
            </a:r>
            <a:r>
              <a:rPr lang="pl-PL" altLang="pl-PL" sz="1800" b="1" u="sng" dirty="0" smtClean="0">
                <a:solidFill>
                  <a:srgbClr val="000000"/>
                </a:solidFill>
                <a:latin typeface="+mn-lt"/>
              </a:rPr>
              <a:t>komisja </a:t>
            </a:r>
            <a:r>
              <a:rPr lang="pl-PL" altLang="pl-PL" sz="1800" b="1" u="sng" dirty="0">
                <a:solidFill>
                  <a:srgbClr val="000000"/>
                </a:solidFill>
                <a:latin typeface="+mn-lt"/>
              </a:rPr>
              <a:t>zwraca uwagę, </a:t>
            </a:r>
            <a:r>
              <a:rPr lang="pl-PL" altLang="pl-PL" sz="1800" b="1" u="sng" dirty="0" smtClean="0">
                <a:solidFill>
                  <a:srgbClr val="000000"/>
                </a:solidFill>
                <a:latin typeface="+mn-lt"/>
              </a:rPr>
              <a:t>by wyborcy:</a:t>
            </a:r>
            <a:endParaRPr lang="pl-PL" altLang="pl-PL" sz="1800" b="1" u="sng" dirty="0">
              <a:solidFill>
                <a:srgbClr val="000000"/>
              </a:solidFill>
              <a:latin typeface="+mn-lt"/>
            </a:endParaRPr>
          </a:p>
          <a:p>
            <a:pPr marL="285750" lvl="0" indent="-285750" algn="just">
              <a:lnSpc>
                <a:spcPct val="100000"/>
              </a:lnSpc>
              <a:spcBef>
                <a:spcPct val="0"/>
              </a:spcBef>
              <a:defRPr/>
            </a:pPr>
            <a:r>
              <a:rPr lang="pl-PL" altLang="pl-PL" sz="1800" dirty="0" smtClean="0">
                <a:solidFill>
                  <a:srgbClr val="000000"/>
                </a:solidFill>
                <a:latin typeface="+mn-lt"/>
              </a:rPr>
              <a:t>przestrzegali </a:t>
            </a:r>
            <a:r>
              <a:rPr lang="pl-PL" altLang="pl-PL" sz="1800" dirty="0">
                <a:solidFill>
                  <a:srgbClr val="000000"/>
                </a:solidFill>
                <a:latin typeface="+mn-lt"/>
              </a:rPr>
              <a:t>zasad bezpieczeństwa sanitarnego w lokalu komisji, o których mowa w rozporządzeniu Ministra Zdrowia,</a:t>
            </a:r>
          </a:p>
          <a:p>
            <a:pPr marL="285750" lvl="0" indent="-285750" algn="just">
              <a:lnSpc>
                <a:spcPct val="100000"/>
              </a:lnSpc>
              <a:spcBef>
                <a:spcPct val="0"/>
              </a:spcBef>
              <a:defRPr/>
            </a:pPr>
            <a:r>
              <a:rPr lang="pl-PL" altLang="pl-PL" sz="1800" dirty="0" smtClean="0">
                <a:solidFill>
                  <a:srgbClr val="000000"/>
                </a:solidFill>
                <a:latin typeface="+mn-lt"/>
              </a:rPr>
              <a:t>głosowali </a:t>
            </a:r>
            <a:r>
              <a:rPr lang="pl-PL" altLang="pl-PL" sz="1800" dirty="0">
                <a:solidFill>
                  <a:srgbClr val="000000"/>
                </a:solidFill>
                <a:latin typeface="+mn-lt"/>
              </a:rPr>
              <a:t>osobiście i w taki sposób, aby nie została naruszona tajność głosowania;</a:t>
            </a:r>
          </a:p>
          <a:p>
            <a:pPr marL="285750" lvl="0" indent="-285750" algn="just">
              <a:lnSpc>
                <a:spcPct val="100000"/>
              </a:lnSpc>
              <a:spcBef>
                <a:spcPct val="0"/>
              </a:spcBef>
              <a:defRPr/>
            </a:pPr>
            <a:r>
              <a:rPr lang="pl-PL" altLang="pl-PL" sz="1800" dirty="0" smtClean="0">
                <a:solidFill>
                  <a:srgbClr val="000000"/>
                </a:solidFill>
                <a:latin typeface="+mn-lt"/>
              </a:rPr>
              <a:t>głosowanie </a:t>
            </a:r>
            <a:r>
              <a:rPr lang="pl-PL" altLang="pl-PL" sz="1800" dirty="0">
                <a:solidFill>
                  <a:srgbClr val="000000"/>
                </a:solidFill>
                <a:latin typeface="+mn-lt"/>
              </a:rPr>
              <a:t>nie zostało wykorzystane przez wyborców do prowadzenia agitacji wyborczej;</a:t>
            </a:r>
          </a:p>
          <a:p>
            <a:pPr marL="285750" marR="0" lvl="0" indent="-285750" algn="just" defTabSz="914400" rtl="0" eaLnBrk="1" fontAlgn="auto" latinLnBrk="0" hangingPunct="1">
              <a:lnSpc>
                <a:spcPct val="100000"/>
              </a:lnSpc>
              <a:spcBef>
                <a:spcPct val="0"/>
              </a:spcBef>
              <a:spcAft>
                <a:spcPts val="0"/>
              </a:spcAft>
              <a:buClr>
                <a:srgbClr val="000000"/>
              </a:buClr>
              <a:buSzTx/>
              <a:buFont typeface="Arial" panose="020B0604020202020204" pitchFamily="34" charset="0"/>
              <a:buChar char="•"/>
              <a:tabLst/>
              <a:defRPr/>
            </a:pPr>
            <a:endParaRPr kumimoji="0" lang="pl-PL" altLang="pl-PL" sz="1800" b="1" i="0" u="none" strike="noStrike" kern="0" cap="none" spc="0" normalizeH="0" baseline="0" noProof="0" dirty="0">
              <a:ln>
                <a:noFill/>
              </a:ln>
              <a:solidFill>
                <a:srgbClr val="000000"/>
              </a:solidFill>
              <a:effectLst/>
              <a:uLnTx/>
              <a:uFillTx/>
              <a:latin typeface="+mn-lt"/>
              <a:sym typeface="Arial"/>
            </a:endParaRP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AD84A18-9CD5-4651-9EFB-5D7BAC229282}" type="slidenum">
              <a:rPr kumimoji="0" lang="pl-PL" sz="1600" b="1" i="0" u="none" strike="noStrike" kern="0" cap="none" spc="0" normalizeH="0" baseline="0" noProof="0" smtClean="0">
                <a:ln>
                  <a:noFill/>
                </a:ln>
                <a:solidFill>
                  <a:srgbClr val="FFFFFF"/>
                </a:solidFill>
                <a:effectLst/>
                <a:uLnTx/>
                <a:uFillTx/>
                <a:latin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57</a:t>
            </a:fld>
            <a:endParaRPr kumimoji="0" lang="pl-PL" sz="1600" b="1" i="0" u="none" strike="noStrike" kern="0" cap="none" spc="0" normalizeH="0" baseline="0" noProof="0">
              <a:ln>
                <a:noFill/>
              </a:ln>
              <a:solidFill>
                <a:srgbClr val="FFFFFF"/>
              </a:solidFill>
              <a:effectLst/>
              <a:uLnTx/>
              <a:uFillTx/>
              <a:latin typeface="Roboto Condensed"/>
              <a:sym typeface="Roboto Condensed"/>
            </a:endParaRPr>
          </a:p>
        </p:txBody>
      </p:sp>
    </p:spTree>
    <p:extLst>
      <p:ext uri="{BB962C8B-B14F-4D97-AF65-F5344CB8AC3E}">
        <p14:creationId xmlns:p14="http://schemas.microsoft.com/office/powerpoint/2010/main" val="3403356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pole tekstowe 1"/>
          <p:cNvSpPr txBox="1">
            <a:spLocks noChangeArrowheads="1"/>
          </p:cNvSpPr>
          <p:nvPr/>
        </p:nvSpPr>
        <p:spPr bwMode="auto">
          <a:xfrm>
            <a:off x="-136739" y="779463"/>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WYNOSZENIE KART DO GŁOSOWANIA</a:t>
            </a:r>
            <a:endParaRPr lang="pl-PL" altLang="pl-PL" sz="2000" dirty="0">
              <a:solidFill>
                <a:schemeClr val="bg1"/>
              </a:solidFill>
              <a:latin typeface="Arial Black" panose="020B0A04020102020204" pitchFamily="34" charset="0"/>
            </a:endParaRPr>
          </a:p>
        </p:txBody>
      </p:sp>
      <p:sp>
        <p:nvSpPr>
          <p:cNvPr id="4" name="Symbol zastępczy zawartości 7"/>
          <p:cNvSpPr>
            <a:spLocks noGrp="1"/>
          </p:cNvSpPr>
          <p:nvPr>
            <p:ph idx="4294967295"/>
          </p:nvPr>
        </p:nvSpPr>
        <p:spPr>
          <a:xfrm>
            <a:off x="0" y="1376363"/>
            <a:ext cx="8507413" cy="3530600"/>
          </a:xfrm>
        </p:spPr>
        <p:txBody>
          <a:bodyPr>
            <a:normAutofit/>
          </a:bodyPr>
          <a:lstStyle/>
          <a:p>
            <a:pPr marL="0" indent="0">
              <a:buFont typeface="Arial" panose="020B0604020202020204" pitchFamily="34" charset="0"/>
              <a:buNone/>
              <a:defRPr/>
            </a:pPr>
            <a:r>
              <a:rPr lang="pl-PL" sz="2000" b="1" dirty="0" smtClean="0">
                <a:solidFill>
                  <a:srgbClr val="0070C0"/>
                </a:solidFill>
              </a:rPr>
              <a:t>Komisja </a:t>
            </a:r>
            <a:r>
              <a:rPr lang="pl-PL" sz="2000" b="1" dirty="0">
                <a:solidFill>
                  <a:srgbClr val="0070C0"/>
                </a:solidFill>
              </a:rPr>
              <a:t>zwraca uwagę, by wyborcy nie wynosili kart do </a:t>
            </a:r>
            <a:r>
              <a:rPr lang="pl-PL" sz="2000" b="1" dirty="0" smtClean="0">
                <a:solidFill>
                  <a:srgbClr val="0070C0"/>
                </a:solidFill>
              </a:rPr>
              <a:t>    głosowania </a:t>
            </a:r>
            <a:r>
              <a:rPr lang="pl-PL" sz="2000" b="1" dirty="0">
                <a:solidFill>
                  <a:srgbClr val="0070C0"/>
                </a:solidFill>
              </a:rPr>
              <a:t>poza lokal wyborczy.</a:t>
            </a:r>
          </a:p>
          <a:p>
            <a:pPr marL="0" indent="0">
              <a:buFont typeface="Arial" panose="020B0604020202020204" pitchFamily="34" charset="0"/>
              <a:buNone/>
              <a:defRPr/>
            </a:pPr>
            <a:endParaRPr lang="pl-PL" sz="2000" b="1" dirty="0" smtClean="0"/>
          </a:p>
          <a:p>
            <a:pPr marL="0" indent="0">
              <a:buFont typeface="Arial" panose="020B0604020202020204" pitchFamily="34" charset="0"/>
              <a:buNone/>
              <a:defRPr/>
            </a:pPr>
            <a:r>
              <a:rPr lang="pl-PL" sz="2000" b="1" dirty="0"/>
              <a:t> </a:t>
            </a:r>
            <a:r>
              <a:rPr lang="pl-PL" sz="2000" b="1" dirty="0" smtClean="0"/>
              <a:t>      </a:t>
            </a:r>
            <a:r>
              <a:rPr lang="pl-PL" sz="2000" b="1" u="sng" dirty="0" smtClean="0"/>
              <a:t>jeżeli </a:t>
            </a:r>
            <a:r>
              <a:rPr lang="pl-PL" sz="2000" b="1" u="sng" dirty="0"/>
              <a:t>komisja:</a:t>
            </a:r>
          </a:p>
          <a:p>
            <a:pPr>
              <a:buFont typeface="Arial" panose="020B0604020202020204" pitchFamily="34" charset="0"/>
              <a:buChar char="•"/>
              <a:defRPr/>
            </a:pPr>
            <a:r>
              <a:rPr lang="pl-PL" sz="2000" dirty="0" smtClean="0"/>
              <a:t>zauważy</a:t>
            </a:r>
            <a:r>
              <a:rPr lang="pl-PL" sz="2000" dirty="0"/>
              <a:t>, że wyborca wyniósł kartę na zewnątrz</a:t>
            </a:r>
          </a:p>
          <a:p>
            <a:pPr>
              <a:buFont typeface="Arial" panose="020B0604020202020204" pitchFamily="34" charset="0"/>
              <a:buChar char="•"/>
              <a:defRPr/>
            </a:pPr>
            <a:r>
              <a:rPr lang="pl-PL" sz="2000" dirty="0"/>
              <a:t>otrzyma </a:t>
            </a:r>
            <a:r>
              <a:rPr lang="pl-PL" sz="2000" dirty="0" smtClean="0"/>
              <a:t>informację, </a:t>
            </a:r>
            <a:r>
              <a:rPr lang="pl-PL" sz="2000" dirty="0"/>
              <a:t>że w lokalu lub poza nim oferowane jest odstąpienie karty</a:t>
            </a:r>
          </a:p>
        </p:txBody>
      </p:sp>
      <p:sp>
        <p:nvSpPr>
          <p:cNvPr id="6" name="Prostokąt 5"/>
          <p:cNvSpPr/>
          <p:nvPr/>
        </p:nvSpPr>
        <p:spPr>
          <a:xfrm>
            <a:off x="567647" y="4592888"/>
            <a:ext cx="5364162" cy="830262"/>
          </a:xfrm>
          <a:prstGeom prst="rect">
            <a:avLst/>
          </a:prstGeom>
          <a:solidFill>
            <a:srgbClr val="9D032A"/>
          </a:solidFill>
          <a:ln w="38100">
            <a:solidFill>
              <a:schemeClr val="bg1">
                <a:lumMod val="75000"/>
              </a:schemeClr>
            </a:solidFill>
          </a:ln>
        </p:spPr>
        <p:txBody>
          <a:bodyPr>
            <a:spAutoFit/>
          </a:bodyPr>
          <a:lstStyle/>
          <a:p>
            <a:pPr algn="ctr">
              <a:defRPr/>
            </a:pPr>
            <a:r>
              <a:rPr lang="pl-PL" sz="2400" b="1" dirty="0">
                <a:solidFill>
                  <a:schemeClr val="bg1"/>
                </a:solidFill>
                <a:latin typeface="+mj-lt"/>
              </a:rPr>
              <a:t>obowiązana jest niezwłocznie zawiadomić Policję</a:t>
            </a:r>
          </a:p>
        </p:txBody>
      </p:sp>
      <p:pic>
        <p:nvPicPr>
          <p:cNvPr id="91141" name="Obraz 7" descr="REFERENDUM 2015 - Policja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39831" y="3321051"/>
            <a:ext cx="1465262"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t>58</a:t>
            </a:fld>
            <a:endParaRPr lang="pl-PL"/>
          </a:p>
        </p:txBody>
      </p:sp>
    </p:spTree>
    <p:extLst>
      <p:ext uri="{BB962C8B-B14F-4D97-AF65-F5344CB8AC3E}">
        <p14:creationId xmlns:p14="http://schemas.microsoft.com/office/powerpoint/2010/main" val="18551125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ole tekstowe 1"/>
          <p:cNvSpPr txBox="1">
            <a:spLocks noChangeArrowheads="1"/>
          </p:cNvSpPr>
          <p:nvPr/>
        </p:nvSpPr>
        <p:spPr bwMode="auto">
          <a:xfrm>
            <a:off x="1759680" y="366051"/>
            <a:ext cx="8424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WYDAWANIE ZAŚWIADCZEŃ</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b="1" dirty="0">
                <a:solidFill>
                  <a:srgbClr val="9D032A"/>
                </a:solidFill>
                <a:latin typeface="Arial Black" panose="020B0A04020102020204" pitchFamily="34" charset="0"/>
                <a:cs typeface="Arial" panose="020B0604020202020204" pitchFamily="34" charset="0"/>
              </a:rPr>
              <a:t>(potwierdzających udział w głosowaniu)   </a:t>
            </a:r>
          </a:p>
        </p:txBody>
      </p:sp>
      <p:sp>
        <p:nvSpPr>
          <p:cNvPr id="92163" name="Prostokąt 4"/>
          <p:cNvSpPr>
            <a:spLocks noChangeArrowheads="1"/>
          </p:cNvSpPr>
          <p:nvPr/>
        </p:nvSpPr>
        <p:spPr bwMode="auto">
          <a:xfrm>
            <a:off x="1040542" y="1116497"/>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dirty="0">
                <a:cs typeface="Times New Roman" panose="02020603050405020304" pitchFamily="18" charset="0"/>
              </a:rPr>
              <a:t> Na żądanie wyborcy, komisja zobowiązana jest wydać zaświadczenie</a:t>
            </a:r>
            <a:endParaRPr lang="pl-PL" altLang="pl-PL" sz="1800" dirty="0">
              <a:latin typeface="Arial" panose="020B0604020202020204" pitchFamily="34" charset="0"/>
            </a:endParaRPr>
          </a:p>
        </p:txBody>
      </p:sp>
      <p:sp>
        <p:nvSpPr>
          <p:cNvPr id="79876" name="Prostokąt 5"/>
          <p:cNvSpPr>
            <a:spLocks noChangeArrowheads="1"/>
          </p:cNvSpPr>
          <p:nvPr/>
        </p:nvSpPr>
        <p:spPr bwMode="auto">
          <a:xfrm>
            <a:off x="64407" y="4018173"/>
            <a:ext cx="885666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spcBef>
                <a:spcPct val="0"/>
              </a:spcBef>
              <a:defRPr/>
            </a:pPr>
            <a:r>
              <a:rPr lang="pl-PL" altLang="pl-PL" sz="1600" dirty="0">
                <a:latin typeface="Franklin Gothic Book" panose="020B0503020102020204" pitchFamily="34" charset="0"/>
              </a:rPr>
              <a:t>jeżeli z wnioskiem o wydanie zaświadczenia wystąpił pełnomocnik - w zaświadczeniu </a:t>
            </a:r>
            <a:br>
              <a:rPr lang="pl-PL" altLang="pl-PL" sz="1600" dirty="0">
                <a:latin typeface="Franklin Gothic Book" panose="020B0503020102020204" pitchFamily="34" charset="0"/>
              </a:rPr>
            </a:br>
            <a:r>
              <a:rPr lang="pl-PL" altLang="pl-PL" sz="1600" dirty="0">
                <a:latin typeface="Franklin Gothic Book" panose="020B0503020102020204" pitchFamily="34" charset="0"/>
              </a:rPr>
              <a:t>po wyrazach „otrzymał/otrzymała” należy dodać wyrazy „</a:t>
            </a:r>
            <a:r>
              <a:rPr lang="pl-PL" altLang="pl-PL" sz="1600" b="1" dirty="0">
                <a:solidFill>
                  <a:srgbClr val="FF0000"/>
                </a:solidFill>
                <a:latin typeface="Franklin Gothic Book" panose="020B0503020102020204" pitchFamily="34" charset="0"/>
              </a:rPr>
              <a:t>jako pełnomocnik wyborcy</a:t>
            </a:r>
            <a:r>
              <a:rPr lang="pl-PL" altLang="pl-PL" sz="1600" dirty="0">
                <a:latin typeface="Franklin Gothic Book" panose="020B0503020102020204" pitchFamily="34" charset="0"/>
              </a:rPr>
              <a:t>”.</a:t>
            </a:r>
          </a:p>
          <a:p>
            <a:pPr>
              <a:lnSpc>
                <a:spcPct val="150000"/>
              </a:lnSpc>
              <a:spcBef>
                <a:spcPct val="0"/>
              </a:spcBef>
              <a:defRPr/>
            </a:pPr>
            <a:r>
              <a:rPr lang="pl-PL" altLang="pl-PL" sz="1600" b="1" dirty="0">
                <a:latin typeface="Franklin Gothic Book" panose="020B0503020102020204" pitchFamily="34" charset="0"/>
              </a:rPr>
              <a:t>podpisuje przewodniczący okw lub zastępca przewodniczącego i opatruje pieczęcią komisji.</a:t>
            </a:r>
            <a:endParaRPr lang="pl-PL" altLang="pl-PL" sz="1600" dirty="0">
              <a:latin typeface="Franklin Gothic Book" panose="020B0503020102020204" pitchFamily="34" charset="0"/>
            </a:endParaRPr>
          </a:p>
          <a:p>
            <a:pPr>
              <a:lnSpc>
                <a:spcPct val="150000"/>
              </a:lnSpc>
              <a:spcBef>
                <a:spcPct val="0"/>
              </a:spcBef>
              <a:defRPr/>
            </a:pPr>
            <a:r>
              <a:rPr lang="pl-PL" altLang="pl-PL" sz="1600" b="1" dirty="0">
                <a:solidFill>
                  <a:srgbClr val="FF0000"/>
                </a:solidFill>
                <a:latin typeface="Franklin Gothic Book" panose="020B0503020102020204" pitchFamily="34" charset="0"/>
              </a:rPr>
              <a:t>zaświadczenie sporządza się w jednym egzemplarzu</a:t>
            </a:r>
            <a:r>
              <a:rPr lang="pl-PL" altLang="pl-PL" sz="1600" dirty="0">
                <a:latin typeface="Franklin Gothic Book" panose="020B0503020102020204" pitchFamily="34" charset="0"/>
              </a:rPr>
              <a:t>. Informację o wydaniu zaświadczenia umieszcza się w rubryce spisu „Uwagi” przy nazwisku wyborcy, którego zaświadczenie dotyczyło. </a:t>
            </a:r>
          </a:p>
        </p:txBody>
      </p:sp>
      <p:sp>
        <p:nvSpPr>
          <p:cNvPr id="92165" name="Rectangle 1"/>
          <p:cNvSpPr>
            <a:spLocks noChangeArrowheads="1"/>
          </p:cNvSpPr>
          <p:nvPr/>
        </p:nvSpPr>
        <p:spPr bwMode="auto">
          <a:xfrm>
            <a:off x="679268" y="1670711"/>
            <a:ext cx="7780519" cy="212355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marL="342900" indent="-342900">
              <a:lnSpc>
                <a:spcPct val="90000"/>
              </a:lnSpc>
              <a:spcBef>
                <a:spcPts val="1000"/>
              </a:spcBef>
              <a:buFont typeface="Arial" panose="020B0604020202020204" pitchFamily="34" charset="0"/>
              <a:buChar char="•"/>
              <a:tabLst>
                <a:tab pos="-1333500" algn="r"/>
              </a:tabLst>
              <a:defRPr sz="2800">
                <a:solidFill>
                  <a:schemeClr val="tx1"/>
                </a:solidFill>
                <a:latin typeface="Calibri" panose="020F0502020204030204" pitchFamily="34" charset="0"/>
              </a:defRPr>
            </a:lvl1pPr>
            <a:lvl2pPr marL="811213">
              <a:lnSpc>
                <a:spcPct val="90000"/>
              </a:lnSpc>
              <a:spcBef>
                <a:spcPts val="500"/>
              </a:spcBef>
              <a:buFont typeface="Arial" panose="020B0604020202020204" pitchFamily="34" charset="0"/>
              <a:buChar char="•"/>
              <a:tabLst>
                <a:tab pos="-1333500"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333500"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333500"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333500"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333500"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333500"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333500"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333500" algn="r"/>
              </a:tabLst>
              <a:defRPr>
                <a:solidFill>
                  <a:schemeClr val="tx1"/>
                </a:solidFill>
                <a:latin typeface="Calibri" panose="020F0502020204030204" pitchFamily="34" charset="0"/>
              </a:defRPr>
            </a:lvl9pPr>
          </a:lstStyle>
          <a:p>
            <a:pPr algn="just">
              <a:lnSpc>
                <a:spcPct val="100000"/>
              </a:lnSpc>
              <a:spcBef>
                <a:spcPct val="0"/>
              </a:spcBef>
              <a:buFontTx/>
              <a:buNone/>
            </a:pPr>
            <a:endParaRPr lang="pl-PL" altLang="pl-PL" sz="800" dirty="0"/>
          </a:p>
          <a:p>
            <a:pPr algn="ctr">
              <a:spcBef>
                <a:spcPct val="0"/>
              </a:spcBef>
              <a:buFontTx/>
              <a:buNone/>
            </a:pPr>
            <a:r>
              <a:rPr lang="pl-PL" altLang="pl-PL" sz="2000" dirty="0">
                <a:cs typeface="Times New Roman" panose="02020603050405020304" pitchFamily="18" charset="0"/>
              </a:rPr>
              <a:t>		</a:t>
            </a:r>
            <a:r>
              <a:rPr lang="pl-PL" altLang="pl-PL" sz="1400" dirty="0">
                <a:cs typeface="Times New Roman" pitchFamily="18" charset="0"/>
              </a:rPr>
              <a:t>Zaświadczenie</a:t>
            </a:r>
          </a:p>
          <a:p>
            <a:pPr algn="ctr">
              <a:spcBef>
                <a:spcPct val="0"/>
              </a:spcBef>
              <a:buFontTx/>
              <a:buNone/>
            </a:pPr>
            <a:r>
              <a:rPr lang="pl-PL" altLang="pl-PL" sz="1400" dirty="0">
                <a:cs typeface="Times New Roman" pitchFamily="18" charset="0"/>
              </a:rPr>
              <a:t>Obwodowa Komisja Wyborcza Nr … w …………………. zaświadcza, że </a:t>
            </a:r>
          </a:p>
          <a:p>
            <a:pPr algn="ctr">
              <a:spcBef>
                <a:spcPct val="0"/>
              </a:spcBef>
              <a:buFontTx/>
              <a:buNone/>
            </a:pPr>
            <a:r>
              <a:rPr lang="pl-PL" altLang="pl-PL" sz="1400" dirty="0">
                <a:cs typeface="Times New Roman" pitchFamily="18" charset="0"/>
              </a:rPr>
              <a:t>Pan/Pani ……………………..………………..……… otrzymał/otrzymała kartę do głosowania</a:t>
            </a:r>
          </a:p>
          <a:p>
            <a:pPr algn="ctr">
              <a:spcBef>
                <a:spcPct val="0"/>
              </a:spcBef>
              <a:buFontTx/>
              <a:buNone/>
            </a:pPr>
            <a:r>
              <a:rPr lang="pl-PL" altLang="pl-PL" sz="1400" baseline="30000" dirty="0"/>
              <a:t>		</a:t>
            </a:r>
            <a:r>
              <a:rPr lang="pl-PL" altLang="pl-PL" sz="1400" baseline="30000" dirty="0">
                <a:cs typeface="Times New Roman" pitchFamily="18" charset="0"/>
              </a:rPr>
              <a:t>(imię i nazwisko wyborcy)</a:t>
            </a:r>
            <a:endParaRPr lang="pl-PL" altLang="pl-PL" sz="1400" dirty="0">
              <a:cs typeface="Times New Roman" pitchFamily="18" charset="0"/>
            </a:endParaRPr>
          </a:p>
          <a:p>
            <a:pPr algn="ctr">
              <a:spcBef>
                <a:spcPct val="0"/>
              </a:spcBef>
              <a:buFontTx/>
              <a:buNone/>
            </a:pPr>
            <a:r>
              <a:rPr lang="pl-PL" altLang="pl-PL" sz="1400" dirty="0">
                <a:cs typeface="Times New Roman" pitchFamily="18" charset="0"/>
              </a:rPr>
              <a:t>w wyborach Prezydenta Rzeczypospolitej Polskiej w głosowaniu w dniu …………………………..</a:t>
            </a:r>
          </a:p>
          <a:p>
            <a:pPr algn="ctr">
              <a:spcBef>
                <a:spcPct val="0"/>
              </a:spcBef>
              <a:buFontTx/>
              <a:buNone/>
            </a:pPr>
            <a:r>
              <a:rPr lang="pl-PL" altLang="pl-PL" sz="1400" baseline="30000" dirty="0">
                <a:cs typeface="Times New Roman" pitchFamily="18" charset="0"/>
              </a:rPr>
              <a:t>											</a:t>
            </a:r>
            <a:r>
              <a:rPr lang="pl-PL" altLang="pl-PL" sz="1400" baseline="30000" dirty="0"/>
              <a:t>			 </a:t>
            </a:r>
            <a:r>
              <a:rPr lang="pl-PL" altLang="pl-PL" sz="1400" dirty="0"/>
              <a:t>                                  </a:t>
            </a:r>
            <a:r>
              <a:rPr lang="pl-PL" altLang="pl-PL" sz="1400" baseline="30000" dirty="0">
                <a:cs typeface="Times New Roman" pitchFamily="18" charset="0"/>
              </a:rPr>
              <a:t>(data głosowania)</a:t>
            </a:r>
            <a:endParaRPr lang="pl-PL" altLang="pl-PL" sz="1400" dirty="0">
              <a:cs typeface="Times New Roman" pitchFamily="18" charset="0"/>
            </a:endParaRPr>
          </a:p>
          <a:p>
            <a:pPr algn="ctr">
              <a:spcBef>
                <a:spcPct val="0"/>
              </a:spcBef>
              <a:buFontTx/>
              <a:buNone/>
            </a:pPr>
            <a:r>
              <a:rPr lang="pl-PL" altLang="pl-PL" sz="1400" dirty="0">
                <a:cs typeface="Times New Roman" pitchFamily="18" charset="0"/>
              </a:rPr>
              <a:t>…………………….........	</a:t>
            </a:r>
            <a:r>
              <a:rPr lang="pl-PL" altLang="pl-PL" sz="1400" dirty="0"/>
              <a:t>      </a:t>
            </a:r>
            <a:r>
              <a:rPr lang="pl-PL" altLang="pl-PL" sz="1400" dirty="0">
                <a:cs typeface="Times New Roman" pitchFamily="18" charset="0"/>
              </a:rPr>
              <a:t>………………………</a:t>
            </a:r>
          </a:p>
          <a:p>
            <a:pPr algn="ctr">
              <a:spcBef>
                <a:spcPct val="0"/>
              </a:spcBef>
              <a:buFontTx/>
              <a:buNone/>
            </a:pPr>
            <a:r>
              <a:rPr lang="pl-PL" altLang="pl-PL" sz="1400" dirty="0"/>
              <a:t> </a:t>
            </a:r>
            <a:r>
              <a:rPr lang="pl-PL" altLang="pl-PL" sz="1400" baseline="30000" dirty="0">
                <a:cs typeface="Times New Roman" pitchFamily="18" charset="0"/>
              </a:rPr>
              <a:t>(miejscowość, data)	(podpis)</a:t>
            </a:r>
            <a:endParaRPr lang="pl-PL" altLang="pl-PL" sz="1400" baseline="30000" dirty="0"/>
          </a:p>
          <a:p>
            <a:pPr lvl="1">
              <a:lnSpc>
                <a:spcPct val="100000"/>
              </a:lnSpc>
              <a:spcBef>
                <a:spcPct val="0"/>
              </a:spcBef>
              <a:buFontTx/>
              <a:buNone/>
            </a:pPr>
            <a:endParaRPr lang="pl-PL" altLang="pl-PL" sz="1200" baseline="30000" dirty="0">
              <a:cs typeface="Times New Roman" panose="02020603050405020304" pitchFamily="18" charset="0"/>
            </a:endParaRP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59</a:t>
            </a:fld>
            <a:endParaRPr lang="en-US" dirty="0"/>
          </a:p>
        </p:txBody>
      </p:sp>
    </p:spTree>
    <p:extLst>
      <p:ext uri="{BB962C8B-B14F-4D97-AF65-F5344CB8AC3E}">
        <p14:creationId xmlns:p14="http://schemas.microsoft.com/office/powerpoint/2010/main" val="3351063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ole tekstowe 1"/>
          <p:cNvSpPr txBox="1">
            <a:spLocks noChangeArrowheads="1"/>
          </p:cNvSpPr>
          <p:nvPr/>
        </p:nvSpPr>
        <p:spPr bwMode="auto">
          <a:xfrm>
            <a:off x="2991644" y="445681"/>
            <a:ext cx="4535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C00000"/>
                </a:solidFill>
                <a:latin typeface="Arial Black" panose="020B0A04020102020204" pitchFamily="34" charset="0"/>
                <a:cs typeface="Arial" panose="020B0604020202020204" pitchFamily="34" charset="0"/>
              </a:rPr>
              <a:t>MĘŻOWIE ZAUFANIA</a:t>
            </a:r>
          </a:p>
        </p:txBody>
      </p:sp>
      <p:sp>
        <p:nvSpPr>
          <p:cNvPr id="20487" name="Rectangle 1"/>
          <p:cNvSpPr>
            <a:spLocks noChangeArrowheads="1"/>
          </p:cNvSpPr>
          <p:nvPr/>
        </p:nvSpPr>
        <p:spPr bwMode="auto">
          <a:xfrm>
            <a:off x="393246" y="1030846"/>
            <a:ext cx="504031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pl-PL" altLang="pl-PL" sz="2000" b="1" u="sng" dirty="0">
                <a:latin typeface="Franklin Gothic Book" panose="020B0503020102020204" pitchFamily="34" charset="0"/>
                <a:cs typeface="Times New Roman" panose="02020603050405020304" pitchFamily="18" charset="0"/>
              </a:rPr>
              <a:t>Mężem zaufania nie może być:</a:t>
            </a:r>
            <a:endParaRPr lang="pl-PL" altLang="pl-PL" b="1" u="sng" dirty="0">
              <a:latin typeface="Franklin Gothic Book" panose="020B0503020102020204" pitchFamily="34" charset="0"/>
            </a:endParaRPr>
          </a:p>
          <a:p>
            <a:pPr algn="just">
              <a:buFontTx/>
              <a:buChar char="•"/>
              <a:defRPr/>
            </a:pPr>
            <a:r>
              <a:rPr lang="pl-PL" altLang="pl-PL" sz="1800" dirty="0">
                <a:latin typeface="Franklin Gothic Book" panose="020B0503020102020204" pitchFamily="34" charset="0"/>
                <a:cs typeface="Times New Roman" panose="02020603050405020304" pitchFamily="18" charset="0"/>
              </a:rPr>
              <a:t>komisarz wyborczy;</a:t>
            </a:r>
            <a:endParaRPr lang="pl-PL" altLang="pl-PL" sz="1800" dirty="0">
              <a:latin typeface="Franklin Gothic Book" panose="020B0503020102020204" pitchFamily="34" charset="0"/>
            </a:endParaRPr>
          </a:p>
          <a:p>
            <a:pPr algn="just">
              <a:buFontTx/>
              <a:buChar char="•"/>
              <a:defRPr/>
            </a:pPr>
            <a:r>
              <a:rPr lang="pl-PL" altLang="pl-PL" sz="1800" dirty="0">
                <a:latin typeface="Franklin Gothic Book" panose="020B0503020102020204" pitchFamily="34" charset="0"/>
                <a:cs typeface="Times New Roman" panose="02020603050405020304" pitchFamily="18" charset="0"/>
              </a:rPr>
              <a:t>pełnomocnik wyborczy;</a:t>
            </a:r>
            <a:endParaRPr lang="pl-PL" altLang="pl-PL" sz="1800" dirty="0">
              <a:latin typeface="Franklin Gothic Book" panose="020B0503020102020204" pitchFamily="34" charset="0"/>
            </a:endParaRPr>
          </a:p>
          <a:p>
            <a:pPr algn="just">
              <a:buFontTx/>
              <a:buChar char="•"/>
              <a:defRPr/>
            </a:pPr>
            <a:r>
              <a:rPr lang="pl-PL" altLang="pl-PL" sz="1800" dirty="0">
                <a:latin typeface="Franklin Gothic Book" panose="020B0503020102020204" pitchFamily="34" charset="0"/>
                <a:cs typeface="Times New Roman" panose="02020603050405020304" pitchFamily="18" charset="0"/>
              </a:rPr>
              <a:t>pełnomocnik finansowy;</a:t>
            </a:r>
            <a:endParaRPr lang="pl-PL" altLang="pl-PL" sz="1800" dirty="0">
              <a:latin typeface="Franklin Gothic Book" panose="020B0503020102020204" pitchFamily="34" charset="0"/>
            </a:endParaRPr>
          </a:p>
          <a:p>
            <a:pPr algn="just">
              <a:buFontTx/>
              <a:buChar char="•"/>
              <a:defRPr/>
            </a:pPr>
            <a:r>
              <a:rPr lang="pl-PL" altLang="pl-PL" sz="1800" dirty="0">
                <a:latin typeface="Franklin Gothic Book" panose="020B0503020102020204" pitchFamily="34" charset="0"/>
                <a:cs typeface="Times New Roman" panose="02020603050405020304" pitchFamily="18" charset="0"/>
              </a:rPr>
              <a:t>urzędnik wyborczy;</a:t>
            </a:r>
            <a:endParaRPr lang="pl-PL" altLang="pl-PL" sz="1800" dirty="0">
              <a:latin typeface="Franklin Gothic Book" panose="020B0503020102020204" pitchFamily="34" charset="0"/>
            </a:endParaRPr>
          </a:p>
          <a:p>
            <a:pPr algn="just">
              <a:buFontTx/>
              <a:buChar char="•"/>
              <a:defRPr/>
            </a:pPr>
            <a:r>
              <a:rPr lang="pl-PL" altLang="pl-PL" sz="1800" dirty="0">
                <a:latin typeface="Franklin Gothic Book" panose="020B0503020102020204" pitchFamily="34" charset="0"/>
                <a:cs typeface="Times New Roman" panose="02020603050405020304" pitchFamily="18" charset="0"/>
              </a:rPr>
              <a:t>członek komisji wyborczej. </a:t>
            </a:r>
            <a:endParaRPr lang="pl-PL" altLang="pl-PL" sz="1800" dirty="0">
              <a:latin typeface="Franklin Gothic Book" panose="020B0503020102020204" pitchFamily="34" charset="0"/>
            </a:endParaRPr>
          </a:p>
        </p:txBody>
      </p:sp>
      <p:sp>
        <p:nvSpPr>
          <p:cNvPr id="25604" name="Rectangle 1"/>
          <p:cNvSpPr>
            <a:spLocks noChangeArrowheads="1"/>
          </p:cNvSpPr>
          <p:nvPr/>
        </p:nvSpPr>
        <p:spPr bwMode="auto">
          <a:xfrm>
            <a:off x="219075" y="3144838"/>
            <a:ext cx="8713788" cy="2032000"/>
          </a:xfrm>
          <a:prstGeom prst="rect">
            <a:avLst/>
          </a:prstGeom>
          <a:noFill/>
          <a:ln w="9525">
            <a:solidFill>
              <a:srgbClr val="90181B"/>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pl-PL" altLang="pl-PL" sz="1800" b="1" u="sng" dirty="0">
                <a:solidFill>
                  <a:srgbClr val="9D032A"/>
                </a:solidFill>
                <a:latin typeface="Franklin Gothic Book" panose="020B0503020102020204" pitchFamily="34" charset="0"/>
                <a:ea typeface="Times New Roman" panose="02020603050405020304" pitchFamily="18" charset="0"/>
                <a:cs typeface="Arial" panose="020B0604020202020204" pitchFamily="34" charset="0"/>
              </a:rPr>
              <a:t>Mężowie zaufania nie mogą </a:t>
            </a:r>
            <a:endParaRPr lang="pl-PL" altLang="pl-PL" sz="180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00000"/>
              </a:lnSpc>
              <a:spcBef>
                <a:spcPct val="0"/>
              </a:spcBef>
              <a:defRPr/>
            </a:pPr>
            <a:r>
              <a:rPr lang="pl-PL" altLang="pl-PL" sz="1800" dirty="0">
                <a:latin typeface="Arial" panose="020B0604020202020204" pitchFamily="34" charset="0"/>
                <a:ea typeface="Times New Roman" panose="02020603050405020304" pitchFamily="18" charset="0"/>
                <a:cs typeface="Arial" panose="020B0604020202020204" pitchFamily="34" charset="0"/>
              </a:rPr>
              <a:t>wykonywać żadnych czynności członka komisji; </a:t>
            </a:r>
          </a:p>
          <a:p>
            <a:pPr marL="285750" indent="-285750">
              <a:lnSpc>
                <a:spcPct val="100000"/>
              </a:lnSpc>
              <a:spcBef>
                <a:spcPct val="0"/>
              </a:spcBef>
              <a:defRPr/>
            </a:pPr>
            <a:r>
              <a:rPr lang="pl-PL" altLang="pl-PL" sz="1800" dirty="0">
                <a:latin typeface="Arial" panose="020B0604020202020204" pitchFamily="34" charset="0"/>
                <a:ea typeface="Times New Roman" panose="02020603050405020304" pitchFamily="18" charset="0"/>
                <a:cs typeface="Arial" panose="020B0604020202020204" pitchFamily="34" charset="0"/>
              </a:rPr>
              <a:t>pomagać wyborcom w głosowaniu ani udzielać im wyjaśnień; </a:t>
            </a:r>
          </a:p>
          <a:p>
            <a:pPr marL="285750" indent="-285750" algn="just">
              <a:lnSpc>
                <a:spcPct val="100000"/>
              </a:lnSpc>
              <a:spcBef>
                <a:spcPct val="0"/>
              </a:spcBef>
              <a:defRPr/>
            </a:pPr>
            <a:r>
              <a:rPr lang="pl-PL" altLang="pl-PL" sz="1800" dirty="0">
                <a:latin typeface="Arial" panose="020B0604020202020204" pitchFamily="34" charset="0"/>
                <a:ea typeface="Times New Roman" panose="02020603050405020304" pitchFamily="18" charset="0"/>
                <a:cs typeface="Arial" panose="020B0604020202020204" pitchFamily="34" charset="0"/>
              </a:rPr>
              <a:t>liczyć, ani przeglądać kart do głosowania przed rozpoczęciem głosowania, </a:t>
            </a:r>
            <a:br>
              <a:rPr lang="pl-PL" altLang="pl-PL" sz="1800" dirty="0">
                <a:latin typeface="Arial" panose="020B0604020202020204" pitchFamily="34" charset="0"/>
                <a:ea typeface="Times New Roman" panose="02020603050405020304" pitchFamily="18" charset="0"/>
                <a:cs typeface="Arial" panose="020B0604020202020204" pitchFamily="34" charset="0"/>
              </a:rPr>
            </a:br>
            <a:r>
              <a:rPr lang="pl-PL" altLang="pl-PL" sz="1800" dirty="0">
                <a:latin typeface="Arial" panose="020B0604020202020204" pitchFamily="34" charset="0"/>
                <a:ea typeface="Times New Roman" panose="02020603050405020304" pitchFamily="18" charset="0"/>
                <a:cs typeface="Arial" panose="020B0604020202020204" pitchFamily="34" charset="0"/>
              </a:rPr>
              <a:t>w trakcie głosowania i po jego zakończeniu</a:t>
            </a:r>
            <a:r>
              <a:rPr lang="pl-PL" altLang="pl-PL" sz="1800" dirty="0">
                <a:solidFill>
                  <a:schemeClr val="accent5"/>
                </a:solidFill>
                <a:latin typeface="Arial" panose="020B0604020202020204" pitchFamily="34" charset="0"/>
                <a:ea typeface="Times New Roman" panose="02020603050405020304" pitchFamily="18" charset="0"/>
                <a:cs typeface="Arial" panose="020B0604020202020204" pitchFamily="34" charset="0"/>
              </a:rPr>
              <a:t>, tj. nie mogą mieć żadnego kontaktu fizycznego z kartami do głosowania</a:t>
            </a:r>
            <a:r>
              <a:rPr lang="pl-PL" altLang="pl-PL" sz="1800" dirty="0">
                <a:latin typeface="Arial" panose="020B0604020202020204" pitchFamily="34" charset="0"/>
                <a:ea typeface="Times New Roman" panose="02020603050405020304" pitchFamily="18" charset="0"/>
                <a:cs typeface="Arial" panose="020B0604020202020204" pitchFamily="34" charset="0"/>
              </a:rPr>
              <a:t> – nie mogą dotykać kart – w żadnym momencie; </a:t>
            </a:r>
          </a:p>
        </p:txBody>
      </p:sp>
      <p:sp>
        <p:nvSpPr>
          <p:cNvPr id="7" name="Prostokąt 6"/>
          <p:cNvSpPr>
            <a:spLocks noChangeArrowheads="1"/>
          </p:cNvSpPr>
          <p:nvPr/>
        </p:nvSpPr>
        <p:spPr bwMode="auto">
          <a:xfrm>
            <a:off x="219075" y="5361953"/>
            <a:ext cx="8713788" cy="708025"/>
          </a:xfrm>
          <a:prstGeom prst="rect">
            <a:avLst/>
          </a:prstGeom>
          <a:solidFill>
            <a:srgbClr val="9D032A"/>
          </a:solidFill>
          <a:ln w="28575">
            <a:solidFill>
              <a:schemeClr val="bg1">
                <a:lumMod val="75000"/>
              </a:schemeClr>
            </a:solidFill>
            <a:miter lim="800000"/>
            <a:headEnd/>
            <a:tailEnd/>
          </a:ln>
        </p:spPr>
        <p:txBody>
          <a:bodyPr>
            <a:spAutoFit/>
          </a:bodyPr>
          <a:lstStyle/>
          <a:p>
            <a:pPr algn="just">
              <a:defRPr/>
            </a:pPr>
            <a:r>
              <a:rPr lang="pl-PL" altLang="pl-PL" sz="2000" b="1" dirty="0">
                <a:solidFill>
                  <a:schemeClr val="bg1"/>
                </a:solidFill>
                <a:latin typeface="Franklin Gothic Book" panose="020B0503020102020204" pitchFamily="34" charset="0"/>
                <a:ea typeface="SimSun" pitchFamily="2" charset="-122"/>
                <a:cs typeface="Arial" pitchFamily="34" charset="0"/>
              </a:rPr>
              <a:t>Niedopuszczalne jest utrudnianie przez członków komisji obwodowej obserwacji mężom zaufania wszystkich wykonywanych czynności. </a:t>
            </a:r>
            <a:endParaRPr lang="pl-PL" altLang="pl-PL" sz="2000" b="1" dirty="0">
              <a:solidFill>
                <a:schemeClr val="bg1"/>
              </a:solidFill>
              <a:latin typeface="Franklin Gothic Book" panose="020B0503020102020204" pitchFamily="34" charset="0"/>
              <a:cs typeface="Arial" pitchFamily="34" charset="0"/>
            </a:endParaRPr>
          </a:p>
        </p:txBody>
      </p:sp>
      <p:sp>
        <p:nvSpPr>
          <p:cNvPr id="3" name="Symbol zastępczy numeru slajdu 2">
            <a:extLst>
              <a:ext uri="{FF2B5EF4-FFF2-40B4-BE49-F238E27FC236}">
                <a16:creationId xmlns:a16="http://schemas.microsoft.com/office/drawing/2014/main" xmlns="" id="{A763C3AA-5A3E-4CAE-A1F2-1174183BC9A2}"/>
              </a:ext>
            </a:extLst>
          </p:cNvPr>
          <p:cNvSpPr>
            <a:spLocks noGrp="1"/>
          </p:cNvSpPr>
          <p:nvPr>
            <p:ph type="sldNum" idx="12"/>
          </p:nvPr>
        </p:nvSpPr>
        <p:spPr/>
        <p:txBody>
          <a:bodyPr/>
          <a:lstStyle/>
          <a:p>
            <a:fld id="{1AD84A18-9CD5-4651-9EFB-5D7BAC229282}" type="slidenum">
              <a:rPr lang="pl-PL" smtClean="0"/>
              <a:t>6</a:t>
            </a:fld>
            <a:endParaRPr lang="pl-PL"/>
          </a:p>
        </p:txBody>
      </p:sp>
      <p:pic>
        <p:nvPicPr>
          <p:cNvPr id="8"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pole tekstowe 1"/>
          <p:cNvSpPr txBox="1">
            <a:spLocks noChangeArrowheads="1"/>
          </p:cNvSpPr>
          <p:nvPr/>
        </p:nvSpPr>
        <p:spPr bwMode="auto">
          <a:xfrm>
            <a:off x="420988" y="785850"/>
            <a:ext cx="9359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WYDAWANIE ZAŚWIADCZEŃ</a:t>
            </a:r>
          </a:p>
          <a:p>
            <a:pPr>
              <a:lnSpc>
                <a:spcPct val="100000"/>
              </a:lnSpc>
              <a:spcBef>
                <a:spcPct val="0"/>
              </a:spcBef>
              <a:buFontTx/>
              <a:buNone/>
            </a:pPr>
            <a:r>
              <a:rPr lang="pl-PL" altLang="pl-PL" sz="1800" b="1" dirty="0">
                <a:solidFill>
                  <a:srgbClr val="9D032A"/>
                </a:solidFill>
                <a:latin typeface="Arial Black" panose="020B0A04020102020204" pitchFamily="34" charset="0"/>
                <a:cs typeface="Arial" panose="020B0604020202020204" pitchFamily="34" charset="0"/>
              </a:rPr>
              <a:t>  (potwierdzających odmowę wydania karty do głosowania)   </a:t>
            </a:r>
          </a:p>
        </p:txBody>
      </p:sp>
      <p:sp>
        <p:nvSpPr>
          <p:cNvPr id="76803" name="Prostokąt 4"/>
          <p:cNvSpPr>
            <a:spLocks noChangeArrowheads="1"/>
          </p:cNvSpPr>
          <p:nvPr/>
        </p:nvSpPr>
        <p:spPr bwMode="auto">
          <a:xfrm>
            <a:off x="490323" y="1773167"/>
            <a:ext cx="81834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defRPr/>
            </a:pPr>
            <a:r>
              <a:rPr lang="pl-PL" altLang="pl-PL" sz="1800" dirty="0">
                <a:latin typeface="+mn-lt"/>
              </a:rPr>
              <a:t>na żądanie wyborcy komisja obowiązana jest również wydać zaświadczenie potwierdzające odmowę wydania karty do głosowania z podaniem przyczyny </a:t>
            </a:r>
            <a:r>
              <a:rPr lang="pl-PL" altLang="pl-PL" sz="1800" dirty="0" smtClean="0">
                <a:latin typeface="+mn-lt"/>
              </a:rPr>
              <a:t>odmowy (np</a:t>
            </a:r>
            <a:r>
              <a:rPr lang="pl-PL" altLang="pl-PL" sz="1800" dirty="0">
                <a:latin typeface="+mn-lt"/>
              </a:rPr>
              <a:t>. gdy wyborca nie jest ujęty w spisie wyborców).</a:t>
            </a:r>
          </a:p>
        </p:txBody>
      </p:sp>
      <p:sp>
        <p:nvSpPr>
          <p:cNvPr id="2" name="Symbol zastępczy zawartości 1"/>
          <p:cNvSpPr>
            <a:spLocks noGrp="1"/>
          </p:cNvSpPr>
          <p:nvPr>
            <p:ph sz="quarter" idx="4294967295"/>
          </p:nvPr>
        </p:nvSpPr>
        <p:spPr>
          <a:xfrm>
            <a:off x="772983" y="3457533"/>
            <a:ext cx="8280400" cy="2646362"/>
          </a:xfrm>
        </p:spPr>
        <p:txBody>
          <a:bodyPr>
            <a:normAutofit fontScale="92500" lnSpcReduction="20000"/>
          </a:bodyPr>
          <a:lstStyle/>
          <a:p>
            <a:pPr fontAlgn="ctr">
              <a:buFont typeface="Arial" panose="020B0604020202020204" pitchFamily="34" charset="0"/>
              <a:buChar char="•"/>
              <a:defRPr/>
            </a:pPr>
            <a:r>
              <a:rPr lang="pl-PL" sz="2000" b="1" dirty="0">
                <a:solidFill>
                  <a:srgbClr val="0070C0"/>
                </a:solidFill>
              </a:rPr>
              <a:t>przepisy Kodeksu wyborczego nie zabraniają robienia zdjęć w lokalu  wyborczym przez wyborców. </a:t>
            </a:r>
          </a:p>
          <a:p>
            <a:pPr fontAlgn="ctr">
              <a:buFont typeface="Arial" panose="020B0604020202020204" pitchFamily="34" charset="0"/>
              <a:buChar char="•"/>
              <a:defRPr/>
            </a:pPr>
            <a:endParaRPr lang="pl-PL" sz="2000" dirty="0"/>
          </a:p>
          <a:p>
            <a:pPr fontAlgn="ctr">
              <a:buFont typeface="Arial" panose="020B0604020202020204" pitchFamily="34" charset="0"/>
              <a:buChar char="•"/>
              <a:defRPr/>
            </a:pPr>
            <a:r>
              <a:rPr lang="pl-PL" sz="2000" dirty="0"/>
              <a:t>przewodniczący komisji uprawniony jest, jeżeli uzna to za zasadne, do wydania odmowy wykonania zdjęć przez wyborcę w lokalu wyborczym.</a:t>
            </a:r>
          </a:p>
          <a:p>
            <a:pPr fontAlgn="ctr">
              <a:buFont typeface="Arial" panose="020B0604020202020204" pitchFamily="34" charset="0"/>
              <a:buChar char="•"/>
              <a:defRPr/>
            </a:pPr>
            <a:endParaRPr lang="pl-PL" sz="2000" b="1" dirty="0"/>
          </a:p>
          <a:p>
            <a:pPr fontAlgn="ctr">
              <a:buFont typeface="Arial" panose="020B0604020202020204" pitchFamily="34" charset="0"/>
              <a:buChar char="•"/>
              <a:defRPr/>
            </a:pPr>
            <a:r>
              <a:rPr lang="pl-PL" sz="2000" b="1" dirty="0">
                <a:solidFill>
                  <a:srgbClr val="C00000"/>
                </a:solidFill>
              </a:rPr>
              <a:t>niedopuszczalne jest robienie zdjęć lub nagrywanie spisu wyborców.</a:t>
            </a:r>
            <a:endParaRPr lang="pl-PL" sz="2000" dirty="0">
              <a:solidFill>
                <a:srgbClr val="C00000"/>
              </a:solidFill>
            </a:endParaRPr>
          </a:p>
          <a:p>
            <a:pPr marL="0" indent="0">
              <a:buFont typeface="Arial" panose="020B0604020202020204" pitchFamily="34" charset="0"/>
              <a:buNone/>
              <a:defRPr/>
            </a:pPr>
            <a:endParaRPr lang="pl-PL" sz="2000" dirty="0"/>
          </a:p>
        </p:txBody>
      </p:sp>
      <p:pic>
        <p:nvPicPr>
          <p:cNvPr id="5"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60</a:t>
            </a:fld>
            <a:endParaRPr lang="en-US" dirty="0"/>
          </a:p>
        </p:txBody>
      </p:sp>
    </p:spTree>
    <p:extLst>
      <p:ext uri="{BB962C8B-B14F-4D97-AF65-F5344CB8AC3E}">
        <p14:creationId xmlns:p14="http://schemas.microsoft.com/office/powerpoint/2010/main" val="7150559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ole tekstowe 1"/>
          <p:cNvSpPr txBox="1">
            <a:spLocks noChangeArrowheads="1"/>
          </p:cNvSpPr>
          <p:nvPr/>
        </p:nvSpPr>
        <p:spPr bwMode="auto">
          <a:xfrm>
            <a:off x="16669" y="828160"/>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REZERWA KART DO GŁOSOWANIA</a:t>
            </a:r>
            <a:endParaRPr lang="pl-PL" altLang="pl-PL" sz="2000" dirty="0">
              <a:solidFill>
                <a:schemeClr val="bg1"/>
              </a:solidFill>
              <a:latin typeface="Arial Black" panose="020B0A04020102020204" pitchFamily="34" charset="0"/>
            </a:endParaRPr>
          </a:p>
        </p:txBody>
      </p:sp>
      <p:sp>
        <p:nvSpPr>
          <p:cNvPr id="3" name="Prostokąt 2"/>
          <p:cNvSpPr/>
          <p:nvPr/>
        </p:nvSpPr>
        <p:spPr>
          <a:xfrm>
            <a:off x="304800" y="3401186"/>
            <a:ext cx="8525690" cy="584775"/>
          </a:xfrm>
          <a:prstGeom prst="rect">
            <a:avLst/>
          </a:prstGeom>
          <a:noFill/>
          <a:ln>
            <a:solidFill>
              <a:srgbClr val="9D032A"/>
            </a:solidFill>
          </a:ln>
        </p:spPr>
        <p:txBody>
          <a:bodyPr wrap="square">
            <a:spAutoFit/>
          </a:bodyPr>
          <a:lstStyle/>
          <a:p>
            <a:pPr>
              <a:defRPr/>
            </a:pPr>
            <a:r>
              <a:rPr lang="pl-PL" sz="1600" dirty="0">
                <a:solidFill>
                  <a:srgbClr val="000000"/>
                </a:solidFill>
                <a:latin typeface="Franklin Gothic Medium" panose="020B0603020102020204" pitchFamily="34" charset="0"/>
              </a:rPr>
              <a:t>komisja na bieżąco sprawdza liczbę podpisów w spisie potwierdzających otrzymanie karty przez wyborców </a:t>
            </a:r>
          </a:p>
        </p:txBody>
      </p:sp>
      <p:sp>
        <p:nvSpPr>
          <p:cNvPr id="94213" name="Prostokąt 4"/>
          <p:cNvSpPr>
            <a:spLocks noChangeArrowheads="1"/>
          </p:cNvSpPr>
          <p:nvPr/>
        </p:nvSpPr>
        <p:spPr bwMode="auto">
          <a:xfrm>
            <a:off x="304799" y="4323106"/>
            <a:ext cx="85256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pl-PL" altLang="pl-PL" sz="1800" dirty="0">
                <a:solidFill>
                  <a:srgbClr val="000000"/>
                </a:solidFill>
                <a:latin typeface="Franklin Gothic Book" panose="020B0503020102020204" pitchFamily="34" charset="0"/>
                <a:cs typeface="Calibri" panose="020F0502020204030204" pitchFamily="34" charset="0"/>
              </a:rPr>
              <a:t>w przypadku gdy liczba ta przekroczy </a:t>
            </a:r>
            <a:r>
              <a:rPr lang="pl-PL" altLang="pl-PL" sz="1800" b="1" dirty="0">
                <a:solidFill>
                  <a:srgbClr val="3965B5"/>
                </a:solidFill>
                <a:latin typeface="Franklin Gothic Book" panose="020B0503020102020204" pitchFamily="34" charset="0"/>
                <a:cs typeface="Calibri" panose="020F0502020204030204" pitchFamily="34" charset="0"/>
              </a:rPr>
              <a:t>60% liczby otrzymanych przez komisję kart </a:t>
            </a:r>
            <a:r>
              <a:rPr lang="pl-PL" altLang="pl-PL" sz="1800" dirty="0">
                <a:solidFill>
                  <a:srgbClr val="000000"/>
                </a:solidFill>
                <a:latin typeface="Franklin Gothic Book" panose="020B0503020102020204" pitchFamily="34" charset="0"/>
                <a:cs typeface="Calibri" panose="020F0502020204030204" pitchFamily="34" charset="0"/>
              </a:rPr>
              <a:t>komisja obowiązana jest powiadomić Okręgową Komisję Wyborczą za pośrednictwem urzędu gminy, o możliwej potrzebie uruchomienia dla niej kart z rezerwy</a:t>
            </a:r>
            <a:r>
              <a:rPr lang="pl-PL" altLang="pl-PL" sz="1600" dirty="0">
                <a:solidFill>
                  <a:srgbClr val="000000"/>
                </a:solidFill>
                <a:latin typeface="Franklin Gothic Book" panose="020B0503020102020204" pitchFamily="34" charset="0"/>
                <a:cs typeface="Calibri" panose="020F0502020204030204" pitchFamily="34" charset="0"/>
              </a:rPr>
              <a:t>. </a:t>
            </a:r>
            <a:endParaRPr lang="pl-PL" altLang="pl-PL" sz="1600" dirty="0">
              <a:latin typeface="Franklin Gothic Book" panose="020B0503020102020204" pitchFamily="34" charset="0"/>
              <a:cs typeface="Calibri" panose="020F0502020204030204" pitchFamily="34" charset="0"/>
            </a:endParaRPr>
          </a:p>
        </p:txBody>
      </p:sp>
      <p:sp>
        <p:nvSpPr>
          <p:cNvPr id="11" name="Prostokąt 10"/>
          <p:cNvSpPr/>
          <p:nvPr/>
        </p:nvSpPr>
        <p:spPr>
          <a:xfrm>
            <a:off x="304800" y="5481896"/>
            <a:ext cx="8525690" cy="646331"/>
          </a:xfrm>
          <a:prstGeom prst="rect">
            <a:avLst/>
          </a:prstGeom>
          <a:noFill/>
        </p:spPr>
        <p:txBody>
          <a:bodyPr wrap="square">
            <a:spAutoFit/>
          </a:bodyPr>
          <a:lstStyle/>
          <a:p>
            <a:pPr marL="285750" indent="-285750" algn="just">
              <a:buFont typeface="Arial" panose="020B0604020202020204" pitchFamily="34" charset="0"/>
              <a:buChar char="•"/>
              <a:defRPr/>
            </a:pPr>
            <a:r>
              <a:rPr lang="pl-PL" sz="1800" dirty="0">
                <a:solidFill>
                  <a:srgbClr val="000000"/>
                </a:solidFill>
                <a:latin typeface="Franklin Gothic Book" panose="020B0503020102020204" pitchFamily="34" charset="0"/>
              </a:rPr>
              <a:t>natomiast gdy liczba ta </a:t>
            </a:r>
            <a:r>
              <a:rPr lang="pl-PL" sz="1800" b="1" dirty="0">
                <a:solidFill>
                  <a:srgbClr val="0070C0"/>
                </a:solidFill>
                <a:latin typeface="Franklin Gothic Book" panose="020B0503020102020204" pitchFamily="34" charset="0"/>
              </a:rPr>
              <a:t>przekroczy 80% liczby </a:t>
            </a:r>
            <a:r>
              <a:rPr lang="pl-PL" sz="1800" dirty="0">
                <a:solidFill>
                  <a:srgbClr val="000000"/>
                </a:solidFill>
                <a:latin typeface="Franklin Gothic Book" panose="020B0503020102020204" pitchFamily="34" charset="0"/>
              </a:rPr>
              <a:t>otrzymanych przez komisję kart do głosowania, komisja występuje do OKW o wydanie kart z rezerwy </a:t>
            </a:r>
            <a:endParaRPr lang="pl-PL" sz="1800" dirty="0">
              <a:latin typeface="Franklin Gothic Book" panose="020B0503020102020204" pitchFamily="34" charset="0"/>
            </a:endParaRPr>
          </a:p>
        </p:txBody>
      </p:sp>
      <p:sp>
        <p:nvSpPr>
          <p:cNvPr id="9" name="Symbol zastępczy tekstu 8"/>
          <p:cNvSpPr>
            <a:spLocks noGrp="1"/>
          </p:cNvSpPr>
          <p:nvPr>
            <p:ph type="body" idx="4294967295"/>
          </p:nvPr>
        </p:nvSpPr>
        <p:spPr>
          <a:xfrm>
            <a:off x="304800" y="1895468"/>
            <a:ext cx="8525690" cy="1177925"/>
          </a:xfrm>
        </p:spPr>
        <p:txBody>
          <a:bodyPr/>
          <a:lstStyle/>
          <a:p>
            <a:pPr marL="285750" indent="-285750" algn="just">
              <a:buFont typeface="Arial" panose="020B0604020202020204" pitchFamily="34" charset="0"/>
              <a:buChar char="•"/>
              <a:defRPr/>
            </a:pPr>
            <a:r>
              <a:rPr lang="pl-PL" sz="1800" dirty="0">
                <a:solidFill>
                  <a:schemeClr val="tx1"/>
                </a:solidFill>
                <a:latin typeface="Franklin Gothic Book" panose="020B0503020102020204" pitchFamily="34" charset="0"/>
              </a:rPr>
              <a:t>każda komisja </a:t>
            </a:r>
            <a:r>
              <a:rPr lang="pl-PL" sz="1800" b="1" dirty="0">
                <a:solidFill>
                  <a:schemeClr val="accent5"/>
                </a:solidFill>
                <a:latin typeface="Franklin Gothic Book" panose="020B0503020102020204" pitchFamily="34" charset="0"/>
              </a:rPr>
              <a:t>otrzyma 90% kart</a:t>
            </a:r>
            <a:r>
              <a:rPr lang="pl-PL" sz="1800" dirty="0">
                <a:solidFill>
                  <a:schemeClr val="tx1"/>
                </a:solidFill>
                <a:latin typeface="Franklin Gothic Book" panose="020B0503020102020204" pitchFamily="34" charset="0"/>
              </a:rPr>
              <a:t>, w stosunku do liczby uprawnionych w danym obwodzie głosowania. Pozostałe 10% z każdego obwodu będzie stanowiło rezerwę Okręgowej Komisji Wyborczej i przechowywane będzie w urzędzie gminy.</a:t>
            </a:r>
          </a:p>
        </p:txBody>
      </p:sp>
      <p:pic>
        <p:nvPicPr>
          <p:cNvPr id="8"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t>61</a:t>
            </a:fld>
            <a:endParaRPr lang="pl-PL"/>
          </a:p>
        </p:txBody>
      </p:sp>
    </p:spTree>
    <p:extLst>
      <p:ext uri="{BB962C8B-B14F-4D97-AF65-F5344CB8AC3E}">
        <p14:creationId xmlns:p14="http://schemas.microsoft.com/office/powerpoint/2010/main" val="24875000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7014" y="1522529"/>
            <a:ext cx="9498227" cy="3231654"/>
          </a:xfrm>
          <a:prstGeom prst="rect">
            <a:avLst/>
          </a:prstGeom>
        </p:spPr>
        <p:txBody>
          <a:bodyPr wrap="square">
            <a:spAutoFit/>
          </a:bodyPr>
          <a:lstStyle/>
          <a:p>
            <a:pPr eaLnBrk="1" fontAlgn="auto" hangingPunct="1">
              <a:spcBef>
                <a:spcPts val="0"/>
              </a:spcBef>
              <a:spcAft>
                <a:spcPts val="0"/>
              </a:spcAft>
              <a:defRPr/>
            </a:pPr>
            <a:r>
              <a:rPr lang="pl-PL" sz="5400" kern="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Informacja</a:t>
            </a:r>
            <a:br>
              <a:rPr lang="pl-PL" sz="5400" kern="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r>
              <a:rPr lang="pl-PL" sz="5400" kern="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o </a:t>
            </a:r>
            <a:r>
              <a:rPr lang="pl-PL" sz="5400" kern="0" dirty="0" smtClean="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frekwencji</a:t>
            </a:r>
            <a:endParaRPr lang="pl-PL" sz="5400" kern="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eaLnBrk="1" fontAlgn="auto" hangingPunct="1">
              <a:spcBef>
                <a:spcPts val="0"/>
              </a:spcBef>
              <a:spcAft>
                <a:spcPts val="0"/>
              </a:spcAft>
              <a:defRPr/>
            </a:pPr>
            <a:r>
              <a:rPr lang="pl-PL" sz="2400" kern="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p>
          <a:p>
            <a:pPr eaLnBrk="1" fontAlgn="auto" hangingPunct="1">
              <a:spcBef>
                <a:spcPts val="0"/>
              </a:spcBef>
              <a:spcAft>
                <a:spcPts val="0"/>
              </a:spcAft>
              <a:defRPr/>
            </a:pPr>
            <a:r>
              <a:rPr lang="pl-PL" sz="2400" kern="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wg. stanu na godz. 12.00 i </a:t>
            </a:r>
            <a:r>
              <a:rPr lang="pl-PL" sz="2400" kern="0" dirty="0" smtClean="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17.00</a:t>
            </a:r>
          </a:p>
          <a:p>
            <a:pPr eaLnBrk="1" fontAlgn="auto" hangingPunct="1">
              <a:spcBef>
                <a:spcPts val="0"/>
              </a:spcBef>
              <a:spcAft>
                <a:spcPts val="0"/>
              </a:spcAft>
              <a:defRPr/>
            </a:pPr>
            <a:endParaRPr lang="pl-PL" sz="240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eaLnBrk="1" fontAlgn="auto" hangingPunct="1">
              <a:spcBef>
                <a:spcPts val="0"/>
              </a:spcBef>
              <a:spcAft>
                <a:spcPts val="0"/>
              </a:spcAft>
              <a:defRPr/>
            </a:pPr>
            <a:r>
              <a:rPr lang="pl-PL" sz="2400" kern="0" dirty="0" smtClean="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Nie dotyczy obwodów odrębnych</a:t>
            </a:r>
            <a:endParaRPr lang="pl-PL" sz="2400" kern="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4" name="Slide Number Placeholder 3"/>
          <p:cNvSpPr>
            <a:spLocks noGrp="1"/>
          </p:cNvSpPr>
          <p:nvPr>
            <p:ph type="sldNum" idx="12"/>
          </p:nvPr>
        </p:nvSpPr>
        <p:spPr/>
        <p:txBody>
          <a:bodyPr/>
          <a:lstStyle/>
          <a:p>
            <a:fld id="{1AD84A18-9CD5-4651-9EFB-5D7BAC229282}" type="slidenum">
              <a:rPr lang="pl-PL" smtClean="0"/>
              <a:t>62</a:t>
            </a:fld>
            <a:endParaRPr lang="pl-PL"/>
          </a:p>
        </p:txBody>
      </p:sp>
    </p:spTree>
    <p:extLst>
      <p:ext uri="{BB962C8B-B14F-4D97-AF65-F5344CB8AC3E}">
        <p14:creationId xmlns:p14="http://schemas.microsoft.com/office/powerpoint/2010/main" val="37514003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rostokąt 14"/>
          <p:cNvSpPr>
            <a:spLocks noChangeArrowheads="1"/>
          </p:cNvSpPr>
          <p:nvPr/>
        </p:nvSpPr>
        <p:spPr bwMode="auto">
          <a:xfrm>
            <a:off x="513299" y="4702390"/>
            <a:ext cx="7704137" cy="1476375"/>
          </a:xfrm>
          <a:prstGeom prst="rect">
            <a:avLst/>
          </a:prstGeom>
          <a:solidFill>
            <a:schemeClr val="accent2">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pl-PL" altLang="pl-PL" sz="1800" b="1" dirty="0">
                <a:latin typeface="Arial" panose="020B0604020202020204" pitchFamily="34" charset="0"/>
                <a:cs typeface="Arial" panose="020B0604020202020204" pitchFamily="34" charset="0"/>
              </a:rPr>
              <a:t>Informację o liczbie osób uprawnionych do głosowania oraz </a:t>
            </a:r>
            <a:br>
              <a:rPr lang="pl-PL" altLang="pl-PL" sz="1800" b="1" dirty="0">
                <a:latin typeface="Arial" panose="020B0604020202020204" pitchFamily="34" charset="0"/>
                <a:cs typeface="Arial" panose="020B0604020202020204" pitchFamily="34" charset="0"/>
              </a:rPr>
            </a:br>
            <a:r>
              <a:rPr lang="pl-PL" altLang="pl-PL" sz="1800" b="1" dirty="0">
                <a:latin typeface="Arial" panose="020B0604020202020204" pitchFamily="34" charset="0"/>
                <a:cs typeface="Arial" panose="020B0604020202020204" pitchFamily="34" charset="0"/>
              </a:rPr>
              <a:t>o liczbie wyborców, którym wydano karty do głosowania, obwodowa komisja wyborcza udostępnia na drzwiach wejściowych do lokalu wyborczego, niezwłocznie po przekazaniu danych Państwowej Komisji Wyborczej.</a:t>
            </a:r>
          </a:p>
        </p:txBody>
      </p:sp>
      <p:sp>
        <p:nvSpPr>
          <p:cNvPr id="96259" name="pole tekstowe 1"/>
          <p:cNvSpPr txBox="1">
            <a:spLocks noChangeArrowheads="1"/>
          </p:cNvSpPr>
          <p:nvPr/>
        </p:nvSpPr>
        <p:spPr bwMode="auto">
          <a:xfrm>
            <a:off x="-98682" y="771525"/>
            <a:ext cx="8928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PODANIE DANYCH O FREKWENCJI</a:t>
            </a:r>
            <a:endParaRPr lang="pl-PL" altLang="pl-PL" sz="2000" dirty="0">
              <a:solidFill>
                <a:schemeClr val="bg1"/>
              </a:solidFill>
              <a:latin typeface="Arial Black" panose="020B0A04020102020204" pitchFamily="34" charset="0"/>
            </a:endParaRPr>
          </a:p>
        </p:txBody>
      </p:sp>
      <p:sp>
        <p:nvSpPr>
          <p:cNvPr id="96260" name="Prostokąt 4"/>
          <p:cNvSpPr>
            <a:spLocks noChangeArrowheads="1"/>
          </p:cNvSpPr>
          <p:nvPr/>
        </p:nvSpPr>
        <p:spPr bwMode="auto">
          <a:xfrm>
            <a:off x="362937" y="1976309"/>
            <a:ext cx="76327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pl-PL" altLang="pl-PL" sz="1800" b="1" dirty="0">
                <a:solidFill>
                  <a:srgbClr val="0070C0"/>
                </a:solidFill>
                <a:latin typeface="Arial" panose="020B0604020202020204" pitchFamily="34" charset="0"/>
              </a:rPr>
              <a:t>liczba osób uprawnionych do głosowania - </a:t>
            </a:r>
            <a:r>
              <a:rPr lang="pl-PL" altLang="pl-PL" sz="1800" b="1" dirty="0">
                <a:solidFill>
                  <a:srgbClr val="90181B"/>
                </a:solidFill>
                <a:latin typeface="Arial" panose="020B0604020202020204" pitchFamily="34" charset="0"/>
              </a:rPr>
              <a:t>ustala się na podstawie liczby osób umieszczonych w spisie wyborców łącznie z osobami dopisanymi przez komisję obwodową w trakcie głosowania,       </a:t>
            </a:r>
          </a:p>
          <a:p>
            <a:pPr algn="just">
              <a:lnSpc>
                <a:spcPct val="100000"/>
              </a:lnSpc>
              <a:spcBef>
                <a:spcPct val="0"/>
              </a:spcBef>
            </a:pPr>
            <a:endParaRPr lang="pl-PL" altLang="pl-PL" sz="1800" b="1" dirty="0">
              <a:solidFill>
                <a:srgbClr val="90181B"/>
              </a:solidFill>
              <a:latin typeface="Arial" panose="020B0604020202020204" pitchFamily="34" charset="0"/>
            </a:endParaRPr>
          </a:p>
          <a:p>
            <a:pPr algn="just">
              <a:lnSpc>
                <a:spcPct val="100000"/>
              </a:lnSpc>
              <a:spcBef>
                <a:spcPct val="0"/>
              </a:spcBef>
            </a:pPr>
            <a:r>
              <a:rPr lang="pl-PL" altLang="pl-PL" sz="1800" b="1" dirty="0">
                <a:solidFill>
                  <a:srgbClr val="0070C0"/>
                </a:solidFill>
                <a:latin typeface="Arial" panose="020B0604020202020204" pitchFamily="34" charset="0"/>
              </a:rPr>
              <a:t>liczba wyborców, którym wydano karty do głosowania</a:t>
            </a:r>
            <a:r>
              <a:rPr lang="pl-PL" altLang="pl-PL" sz="1800" b="1" dirty="0">
                <a:solidFill>
                  <a:srgbClr val="90181B"/>
                </a:solidFill>
                <a:latin typeface="Arial" panose="020B0604020202020204" pitchFamily="34" charset="0"/>
              </a:rPr>
              <a:t> </a:t>
            </a:r>
            <a:r>
              <a:rPr lang="pl-PL" altLang="pl-PL" sz="1800" b="1" dirty="0">
                <a:solidFill>
                  <a:srgbClr val="0070C0"/>
                </a:solidFill>
                <a:latin typeface="Arial" panose="020B0604020202020204" pitchFamily="34" charset="0"/>
              </a:rPr>
              <a:t>-</a:t>
            </a:r>
            <a:r>
              <a:rPr lang="pl-PL" altLang="pl-PL" sz="1800" b="1" dirty="0">
                <a:solidFill>
                  <a:srgbClr val="90181B"/>
                </a:solidFill>
                <a:latin typeface="Arial" panose="020B0604020202020204" pitchFamily="34" charset="0"/>
              </a:rPr>
              <a:t> stanowi suma liczby podpisów wyborców potwierdzających otrzymanie karty do głosowania łącznie z adnotacjami o wydaniu karty bez potwierdzenia podpisem w spisie.</a:t>
            </a:r>
          </a:p>
        </p:txBody>
      </p:sp>
      <p:pic>
        <p:nvPicPr>
          <p:cNvPr id="6"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t>63</a:t>
            </a:fld>
            <a:endParaRPr lang="pl-PL"/>
          </a:p>
        </p:txBody>
      </p:sp>
    </p:spTree>
    <p:extLst>
      <p:ext uri="{BB962C8B-B14F-4D97-AF65-F5344CB8AC3E}">
        <p14:creationId xmlns:p14="http://schemas.microsoft.com/office/powerpoint/2010/main" val="21154942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ole tekstowe 1"/>
          <p:cNvSpPr txBox="1">
            <a:spLocks noChangeArrowheads="1"/>
          </p:cNvSpPr>
          <p:nvPr/>
        </p:nvSpPr>
        <p:spPr bwMode="auto">
          <a:xfrm>
            <a:off x="1258888" y="261938"/>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FREKWENCJA </a:t>
            </a:r>
            <a:r>
              <a:rPr lang="pl-PL" altLang="pl-PL" sz="2000" b="1" dirty="0">
                <a:latin typeface="Arial" panose="020B0604020202020204" pitchFamily="34" charset="0"/>
              </a:rPr>
              <a:t>– na godz. </a:t>
            </a:r>
            <a:r>
              <a:rPr lang="pl-PL" altLang="pl-PL" sz="2000" b="1" dirty="0">
                <a:solidFill>
                  <a:srgbClr val="9D032A"/>
                </a:solidFill>
                <a:latin typeface="Arial" panose="020B0604020202020204" pitchFamily="34" charset="0"/>
              </a:rPr>
              <a:t>12.00 oraz 17.00 </a:t>
            </a:r>
            <a:endParaRPr lang="pl-PL" altLang="pl-PL" sz="2000" dirty="0">
              <a:solidFill>
                <a:srgbClr val="9D032A"/>
              </a:solidFill>
              <a:latin typeface="Arial Black" panose="020B0A04020102020204" pitchFamily="34" charset="0"/>
            </a:endParaRPr>
          </a:p>
        </p:txBody>
      </p:sp>
      <p:sp>
        <p:nvSpPr>
          <p:cNvPr id="4" name="Rectangle 3"/>
          <p:cNvSpPr txBox="1">
            <a:spLocks noChangeArrowheads="1"/>
          </p:cNvSpPr>
          <p:nvPr/>
        </p:nvSpPr>
        <p:spPr>
          <a:xfrm>
            <a:off x="217943" y="894038"/>
            <a:ext cx="8703354" cy="5557771"/>
          </a:xfrm>
          <a:prstGeom prst="rect">
            <a:avLst/>
          </a:prstGeom>
        </p:spPr>
        <p:txBody>
          <a:bodyPr>
            <a:normAutofit/>
          </a:bodyPr>
          <a:lstStyle/>
          <a:p>
            <a:pPr marL="342900" indent="-342900" eaLnBrk="1" fontAlgn="auto" hangingPunct="1">
              <a:lnSpc>
                <a:spcPct val="90000"/>
              </a:lnSpc>
              <a:spcBef>
                <a:spcPct val="20000"/>
              </a:spcBef>
              <a:spcAft>
                <a:spcPts val="0"/>
              </a:spcAft>
              <a:defRPr/>
            </a:pPr>
            <a:r>
              <a:rPr lang="pl-PL" sz="1600" dirty="0">
                <a:latin typeface="+mn-lt"/>
                <a:cs typeface="Times New Roman" pitchFamily="18" charset="0"/>
              </a:rPr>
              <a:t>Komisja w dniu głosowania ustala </a:t>
            </a:r>
            <a:r>
              <a:rPr lang="pl-PL" sz="1600" b="1" dirty="0">
                <a:latin typeface="+mn-lt"/>
                <a:cs typeface="Times New Roman" pitchFamily="18" charset="0"/>
              </a:rPr>
              <a:t>dwukrotnie </a:t>
            </a:r>
            <a:r>
              <a:rPr lang="pl-PL" sz="1600" dirty="0">
                <a:latin typeface="+mn-lt"/>
                <a:cs typeface="Times New Roman" pitchFamily="18" charset="0"/>
              </a:rPr>
              <a:t>:</a:t>
            </a:r>
          </a:p>
          <a:p>
            <a:pPr marL="342900" indent="-342900" eaLnBrk="1" fontAlgn="auto" hangingPunct="1">
              <a:lnSpc>
                <a:spcPct val="90000"/>
              </a:lnSpc>
              <a:spcBef>
                <a:spcPct val="20000"/>
              </a:spcBef>
              <a:spcAft>
                <a:spcPts val="0"/>
              </a:spcAft>
              <a:buFont typeface="Wingdings" pitchFamily="2" charset="2"/>
              <a:buNone/>
              <a:defRPr/>
            </a:pPr>
            <a:r>
              <a:rPr lang="pl-PL" sz="2000" dirty="0">
                <a:latin typeface="+mn-lt"/>
                <a:cs typeface="Times New Roman" pitchFamily="18" charset="0"/>
              </a:rPr>
              <a:t>     </a:t>
            </a:r>
            <a:r>
              <a:rPr lang="pl-PL" i="1" u="sng" dirty="0" smtClean="0">
                <a:latin typeface="+mn-lt"/>
                <a:cs typeface="Times New Roman" pitchFamily="18" charset="0"/>
              </a:rPr>
              <a:t>- </a:t>
            </a:r>
            <a:r>
              <a:rPr lang="pl-PL" i="1" u="sng" dirty="0">
                <a:latin typeface="+mn-lt"/>
                <a:cs typeface="Times New Roman" pitchFamily="18" charset="0"/>
              </a:rPr>
              <a:t>liczbę osób uprawnionych do głosowania,</a:t>
            </a:r>
          </a:p>
          <a:p>
            <a:pPr marL="342900" indent="-342900" eaLnBrk="1" fontAlgn="auto" hangingPunct="1">
              <a:lnSpc>
                <a:spcPct val="90000"/>
              </a:lnSpc>
              <a:spcBef>
                <a:spcPct val="20000"/>
              </a:spcBef>
              <a:spcAft>
                <a:spcPts val="0"/>
              </a:spcAft>
              <a:buFont typeface="Wingdings" pitchFamily="2" charset="2"/>
              <a:buNone/>
              <a:defRPr/>
            </a:pPr>
            <a:r>
              <a:rPr lang="pl-PL" i="1" dirty="0">
                <a:latin typeface="+mn-lt"/>
                <a:cs typeface="Times New Roman" pitchFamily="18" charset="0"/>
              </a:rPr>
              <a:t>       </a:t>
            </a:r>
            <a:r>
              <a:rPr lang="pl-PL" i="1" u="sng" dirty="0">
                <a:latin typeface="+mn-lt"/>
                <a:cs typeface="Times New Roman" pitchFamily="18" charset="0"/>
              </a:rPr>
              <a:t>- liczbę wyborców, którym wydano karty do głosowania</a:t>
            </a:r>
          </a:p>
          <a:p>
            <a:pPr marL="342900" indent="-342900" eaLnBrk="1" fontAlgn="auto" hangingPunct="1">
              <a:lnSpc>
                <a:spcPct val="90000"/>
              </a:lnSpc>
              <a:spcBef>
                <a:spcPct val="20000"/>
              </a:spcBef>
              <a:spcAft>
                <a:spcPts val="0"/>
              </a:spcAft>
              <a:buFont typeface="Wingdings" pitchFamily="2" charset="2"/>
              <a:buNone/>
              <a:defRPr/>
            </a:pPr>
            <a:endParaRPr lang="pl-PL" sz="900" dirty="0">
              <a:latin typeface="+mj-lt"/>
              <a:cs typeface="Times New Roman" pitchFamily="18" charset="0"/>
            </a:endParaRPr>
          </a:p>
          <a:p>
            <a:pPr eaLnBrk="1" fontAlgn="auto" hangingPunct="1">
              <a:lnSpc>
                <a:spcPct val="90000"/>
              </a:lnSpc>
              <a:spcBef>
                <a:spcPct val="20000"/>
              </a:spcBef>
              <a:spcAft>
                <a:spcPts val="0"/>
              </a:spcAft>
              <a:defRPr/>
            </a:pPr>
            <a:r>
              <a:rPr lang="pl-PL" sz="2400" b="1" dirty="0">
                <a:latin typeface="Franklin Gothic Book" panose="020B0503020102020204" pitchFamily="34" charset="0"/>
                <a:cs typeface="Times New Roman" pitchFamily="18" charset="0"/>
              </a:rPr>
              <a:t>Procedura podstawowa</a:t>
            </a:r>
          </a:p>
          <a:p>
            <a:pPr marL="514350" indent="-514350" eaLnBrk="1" fontAlgn="auto" hangingPunct="1">
              <a:lnSpc>
                <a:spcPct val="90000"/>
              </a:lnSpc>
              <a:spcBef>
                <a:spcPct val="20000"/>
              </a:spcBef>
              <a:spcAft>
                <a:spcPts val="0"/>
              </a:spcAft>
              <a:buFont typeface="+mj-lt"/>
              <a:buAutoNum type="romanUcPeriod"/>
              <a:defRPr/>
            </a:pPr>
            <a:endParaRPr lang="pl-PL" sz="2400" b="1"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b="1"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b="1" dirty="0">
              <a:latin typeface="+mj-lt"/>
              <a:cs typeface="Times New Roman" pitchFamily="18" charset="0"/>
            </a:endParaRPr>
          </a:p>
          <a:p>
            <a:pPr lvl="0">
              <a:lnSpc>
                <a:spcPct val="90000"/>
              </a:lnSpc>
              <a:spcBef>
                <a:spcPct val="20000"/>
              </a:spcBef>
              <a:defRPr/>
            </a:pPr>
            <a:r>
              <a:rPr lang="pl-PL" sz="2400" b="1" dirty="0" smtClean="0">
                <a:solidFill>
                  <a:srgbClr val="C00000"/>
                </a:solidFill>
                <a:latin typeface="Franklin Gothic Book" panose="020B0503020102020204" pitchFamily="34" charset="0"/>
                <a:cs typeface="Times New Roman" pitchFamily="18" charset="0"/>
              </a:rPr>
              <a:t>Procedura </a:t>
            </a:r>
            <a:r>
              <a:rPr lang="pl-PL" sz="2400" b="1" dirty="0">
                <a:solidFill>
                  <a:srgbClr val="C00000"/>
                </a:solidFill>
                <a:latin typeface="Franklin Gothic Book" panose="020B0503020102020204" pitchFamily="34" charset="0"/>
                <a:cs typeface="Times New Roman" pitchFamily="18" charset="0"/>
              </a:rPr>
              <a:t>awaryjna </a:t>
            </a:r>
          </a:p>
          <a:p>
            <a:pPr marL="514350" lvl="0" indent="-514350">
              <a:lnSpc>
                <a:spcPct val="90000"/>
              </a:lnSpc>
              <a:spcBef>
                <a:spcPct val="20000"/>
              </a:spcBef>
              <a:defRPr/>
            </a:pPr>
            <a:r>
              <a:rPr lang="pl-PL" b="1" dirty="0">
                <a:solidFill>
                  <a:srgbClr val="FF0000"/>
                </a:solidFill>
                <a:latin typeface="Calibri Light"/>
                <a:cs typeface="Times New Roman" pitchFamily="18" charset="0"/>
              </a:rPr>
              <a:t>(brak możliwości wprowadzenia danych do systemu informatycznego)</a:t>
            </a:r>
          </a:p>
          <a:p>
            <a:pPr marL="514350" indent="-514350" eaLnBrk="1" fontAlgn="auto" hangingPunct="1">
              <a:lnSpc>
                <a:spcPct val="90000"/>
              </a:lnSpc>
              <a:spcBef>
                <a:spcPct val="20000"/>
              </a:spcBef>
              <a:spcAft>
                <a:spcPts val="0"/>
              </a:spcAft>
              <a:defRPr/>
            </a:pPr>
            <a:endParaRPr lang="pl-PL" sz="200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1050" dirty="0" smtClean="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105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105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b="1" dirty="0">
              <a:solidFill>
                <a:srgbClr val="C00000"/>
              </a:solidFill>
              <a:latin typeface="Calibri Ligh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b="1" dirty="0">
              <a:solidFill>
                <a:srgbClr val="C00000"/>
              </a:solidFill>
              <a:latin typeface="Calibri Ligh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dirty="0">
              <a:latin typeface="+mj-lt"/>
              <a:cs typeface="Times New Roman" pitchFamily="18" charset="0"/>
            </a:endParaRPr>
          </a:p>
          <a:p>
            <a:pPr>
              <a:lnSpc>
                <a:spcPct val="90000"/>
              </a:lnSpc>
              <a:spcBef>
                <a:spcPct val="20000"/>
              </a:spcBef>
              <a:defRPr/>
            </a:pPr>
            <a:endParaRPr lang="pl-PL" sz="1200" dirty="0">
              <a:latin typeface="+mj-lt"/>
              <a:cs typeface="Times New Roman" pitchFamily="18" charset="0"/>
            </a:endParaRPr>
          </a:p>
          <a:p>
            <a:pPr>
              <a:lnSpc>
                <a:spcPct val="90000"/>
              </a:lnSpc>
              <a:spcBef>
                <a:spcPct val="20000"/>
              </a:spcBef>
              <a:defRPr/>
            </a:pPr>
            <a:endParaRPr lang="pl-PL" sz="1200" dirty="0">
              <a:latin typeface="+mj-lt"/>
              <a:cs typeface="Times New Roman" pitchFamily="18" charset="0"/>
            </a:endParaRPr>
          </a:p>
          <a:p>
            <a:pPr>
              <a:lnSpc>
                <a:spcPct val="90000"/>
              </a:lnSpc>
              <a:spcBef>
                <a:spcPct val="20000"/>
              </a:spcBef>
              <a:defRPr/>
            </a:pPr>
            <a:endParaRPr lang="pl-PL" sz="1200" dirty="0">
              <a:latin typeface="+mj-lt"/>
              <a:cs typeface="Times New Roman" pitchFamily="18" charset="0"/>
            </a:endParaRPr>
          </a:p>
        </p:txBody>
      </p:sp>
      <p:sp>
        <p:nvSpPr>
          <p:cNvPr id="6" name="Prostokąt zaokrąglony 5"/>
          <p:cNvSpPr/>
          <p:nvPr/>
        </p:nvSpPr>
        <p:spPr>
          <a:xfrm>
            <a:off x="248444" y="2336030"/>
            <a:ext cx="2592388" cy="1008062"/>
          </a:xfrm>
          <a:prstGeom prst="roundRect">
            <a:avLst/>
          </a:prstGeom>
          <a:solidFill>
            <a:schemeClr val="accent1">
              <a:lumMod val="20000"/>
              <a:lumOff val="8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dirty="0">
                <a:solidFill>
                  <a:schemeClr val="tx1"/>
                </a:solidFill>
              </a:rPr>
              <a:t>Obwodowa komisja wyborcza</a:t>
            </a:r>
          </a:p>
          <a:p>
            <a:pPr algn="ctr">
              <a:defRPr/>
            </a:pPr>
            <a:endParaRPr lang="pl-PL" sz="1200" b="1" dirty="0">
              <a:solidFill>
                <a:schemeClr val="tx1"/>
              </a:solidFill>
            </a:endParaRPr>
          </a:p>
          <a:p>
            <a:pPr algn="ctr">
              <a:defRPr/>
            </a:pPr>
            <a:endParaRPr lang="pl-PL" sz="1200" b="1" dirty="0">
              <a:solidFill>
                <a:schemeClr val="tx1"/>
              </a:solidFill>
            </a:endParaRPr>
          </a:p>
          <a:p>
            <a:pPr algn="ctr">
              <a:defRPr/>
            </a:pPr>
            <a:endParaRPr lang="pl-PL" sz="1200" b="1" dirty="0">
              <a:solidFill>
                <a:schemeClr val="tx1"/>
              </a:solidFill>
            </a:endParaRPr>
          </a:p>
        </p:txBody>
      </p:sp>
      <p:sp>
        <p:nvSpPr>
          <p:cNvPr id="7" name="Prostokąt zaokrąglony 6"/>
          <p:cNvSpPr/>
          <p:nvPr/>
        </p:nvSpPr>
        <p:spPr>
          <a:xfrm>
            <a:off x="7087061" y="2312194"/>
            <a:ext cx="1727200" cy="863600"/>
          </a:xfrm>
          <a:prstGeom prst="roundRect">
            <a:avLst/>
          </a:prstGeom>
          <a:solidFill>
            <a:schemeClr val="accent1">
              <a:lumMod val="20000"/>
              <a:lumOff val="8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dirty="0">
                <a:solidFill>
                  <a:schemeClr val="tx1"/>
                </a:solidFill>
              </a:rPr>
              <a:t>Państwowa Komisja Wyborcza</a:t>
            </a:r>
          </a:p>
        </p:txBody>
      </p:sp>
      <p:sp>
        <p:nvSpPr>
          <p:cNvPr id="8" name="Prostokąt zaokrąglony 7"/>
          <p:cNvSpPr/>
          <p:nvPr/>
        </p:nvSpPr>
        <p:spPr>
          <a:xfrm>
            <a:off x="428625" y="2695599"/>
            <a:ext cx="2232025" cy="576262"/>
          </a:xfrm>
          <a:prstGeom prst="roundRect">
            <a:avLst/>
          </a:prstGeom>
          <a:solidFill>
            <a:srgbClr val="FFCC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ctr">
              <a:buFontTx/>
              <a:buChar char="-"/>
              <a:defRPr/>
            </a:pPr>
            <a:r>
              <a:rPr lang="pl-PL" sz="1100" dirty="0">
                <a:solidFill>
                  <a:schemeClr val="tx1"/>
                </a:solidFill>
              </a:rPr>
              <a:t>operator obwodowy wprowadza w systemie</a:t>
            </a:r>
            <a:r>
              <a:rPr lang="pl-PL" sz="1100" b="1" dirty="0">
                <a:solidFill>
                  <a:schemeClr val="tx1"/>
                </a:solidFill>
              </a:rPr>
              <a:t> WOW</a:t>
            </a:r>
            <a:r>
              <a:rPr lang="pl-PL" sz="1100" dirty="0">
                <a:solidFill>
                  <a:schemeClr val="tx1"/>
                </a:solidFill>
              </a:rPr>
              <a:t> dane o frekwencji</a:t>
            </a:r>
          </a:p>
        </p:txBody>
      </p:sp>
      <p:sp>
        <p:nvSpPr>
          <p:cNvPr id="9" name="Prostokąt zaokrąglony 8"/>
          <p:cNvSpPr/>
          <p:nvPr/>
        </p:nvSpPr>
        <p:spPr>
          <a:xfrm>
            <a:off x="3129757" y="2714649"/>
            <a:ext cx="1439863" cy="719137"/>
          </a:xfrm>
          <a:prstGeom prst="roundRect">
            <a:avLst/>
          </a:prstGeom>
          <a:solidFill>
            <a:srgbClr val="FFCC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100" dirty="0">
                <a:solidFill>
                  <a:schemeClr val="tx1"/>
                </a:solidFill>
              </a:rPr>
              <a:t>Pełnomocnik</a:t>
            </a:r>
          </a:p>
          <a:p>
            <a:pPr algn="ctr">
              <a:defRPr/>
            </a:pPr>
            <a:r>
              <a:rPr lang="pl-PL" sz="1100" dirty="0">
                <a:solidFill>
                  <a:schemeClr val="tx1"/>
                </a:solidFill>
              </a:rPr>
              <a:t> – nadzór w gminie</a:t>
            </a:r>
          </a:p>
        </p:txBody>
      </p:sp>
      <p:sp>
        <p:nvSpPr>
          <p:cNvPr id="10" name="Prostokąt zaokrąglony 9"/>
          <p:cNvSpPr/>
          <p:nvPr/>
        </p:nvSpPr>
        <p:spPr>
          <a:xfrm>
            <a:off x="4788694" y="2714649"/>
            <a:ext cx="1871662" cy="719137"/>
          </a:xfrm>
          <a:prstGeom prst="roundRect">
            <a:avLst/>
          </a:prstGeom>
          <a:solidFill>
            <a:srgbClr val="FFCC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100" dirty="0">
                <a:solidFill>
                  <a:schemeClr val="tx1"/>
                </a:solidFill>
              </a:rPr>
              <a:t>OKW</a:t>
            </a:r>
            <a:br>
              <a:rPr lang="pl-PL" sz="1100" dirty="0">
                <a:solidFill>
                  <a:schemeClr val="tx1"/>
                </a:solidFill>
              </a:rPr>
            </a:br>
            <a:r>
              <a:rPr lang="pl-PL" sz="1100" dirty="0">
                <a:solidFill>
                  <a:schemeClr val="tx1"/>
                </a:solidFill>
              </a:rPr>
              <a:t> – nadzór na terenie właściwości terytorialnej</a:t>
            </a:r>
          </a:p>
        </p:txBody>
      </p:sp>
      <p:sp>
        <p:nvSpPr>
          <p:cNvPr id="11" name="Strzałka w prawo 10"/>
          <p:cNvSpPr/>
          <p:nvPr/>
        </p:nvSpPr>
        <p:spPr>
          <a:xfrm>
            <a:off x="3008370" y="2312194"/>
            <a:ext cx="3800475" cy="360363"/>
          </a:xfrm>
          <a:prstGeom prst="rightArrow">
            <a:avLst>
              <a:gd name="adj1" fmla="val 63125"/>
              <a:gd name="adj2" fmla="val 50000"/>
            </a:avLst>
          </a:prstGeom>
          <a:solidFill>
            <a:schemeClr val="accent1">
              <a:lumMod val="20000"/>
              <a:lumOff val="8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i="1" dirty="0">
                <a:solidFill>
                  <a:schemeClr val="tx1"/>
                </a:solidFill>
              </a:rPr>
              <a:t>System informatyczny</a:t>
            </a:r>
          </a:p>
        </p:txBody>
      </p:sp>
      <p:sp>
        <p:nvSpPr>
          <p:cNvPr id="13" name="Prostokąt zaokrąglony 12"/>
          <p:cNvSpPr/>
          <p:nvPr/>
        </p:nvSpPr>
        <p:spPr>
          <a:xfrm>
            <a:off x="179388" y="4724400"/>
            <a:ext cx="1296987" cy="720725"/>
          </a:xfrm>
          <a:prstGeom prst="roundRect">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dirty="0">
                <a:solidFill>
                  <a:schemeClr val="tx1"/>
                </a:solidFill>
              </a:rPr>
              <a:t>Obwodowa  komisja wyborcza</a:t>
            </a:r>
          </a:p>
        </p:txBody>
      </p:sp>
      <p:sp>
        <p:nvSpPr>
          <p:cNvPr id="15" name="Prostokąt zaokrąglony 14"/>
          <p:cNvSpPr/>
          <p:nvPr/>
        </p:nvSpPr>
        <p:spPr>
          <a:xfrm>
            <a:off x="2124075" y="4365625"/>
            <a:ext cx="1439863" cy="1439863"/>
          </a:xfrm>
          <a:prstGeom prst="round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dirty="0">
                <a:solidFill>
                  <a:schemeClr val="tx1"/>
                </a:solidFill>
              </a:rPr>
              <a:t>Pełnomocnik  gminny</a:t>
            </a:r>
            <a:r>
              <a:rPr lang="pl-PL" sz="1100" b="1" dirty="0">
                <a:solidFill>
                  <a:schemeClr val="tx1"/>
                </a:solidFill>
              </a:rPr>
              <a:t> </a:t>
            </a:r>
          </a:p>
          <a:p>
            <a:pPr algn="ctr">
              <a:defRPr/>
            </a:pPr>
            <a:endParaRPr lang="pl-PL" sz="1100" dirty="0">
              <a:solidFill>
                <a:schemeClr val="tx1"/>
              </a:solidFill>
            </a:endParaRPr>
          </a:p>
          <a:p>
            <a:pPr algn="ctr">
              <a:defRPr/>
            </a:pPr>
            <a:endParaRPr lang="pl-PL" sz="1100" dirty="0">
              <a:solidFill>
                <a:schemeClr val="tx1"/>
              </a:solidFill>
            </a:endParaRPr>
          </a:p>
          <a:p>
            <a:pPr algn="ctr">
              <a:defRPr/>
            </a:pPr>
            <a:endParaRPr lang="pl-PL" sz="1100" dirty="0">
              <a:solidFill>
                <a:schemeClr val="tx1"/>
              </a:solidFill>
            </a:endParaRPr>
          </a:p>
          <a:p>
            <a:pPr algn="ctr">
              <a:defRPr/>
            </a:pPr>
            <a:endParaRPr lang="pl-PL" sz="1200" dirty="0">
              <a:solidFill>
                <a:schemeClr val="tx1"/>
              </a:solidFill>
            </a:endParaRPr>
          </a:p>
        </p:txBody>
      </p:sp>
      <p:sp>
        <p:nvSpPr>
          <p:cNvPr id="16" name="Prostokąt zaokrąglony 15"/>
          <p:cNvSpPr/>
          <p:nvPr/>
        </p:nvSpPr>
        <p:spPr>
          <a:xfrm>
            <a:off x="7451725" y="4292600"/>
            <a:ext cx="1512888" cy="1657350"/>
          </a:xfrm>
          <a:prstGeom prst="roundRect">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600" b="1" dirty="0">
                <a:solidFill>
                  <a:schemeClr val="tx1"/>
                </a:solidFill>
              </a:rPr>
              <a:t>Państwowa Komisja Wyborcza</a:t>
            </a:r>
          </a:p>
        </p:txBody>
      </p:sp>
      <p:sp>
        <p:nvSpPr>
          <p:cNvPr id="17" name="Prostokąt zaokrąglony 16"/>
          <p:cNvSpPr/>
          <p:nvPr/>
        </p:nvSpPr>
        <p:spPr>
          <a:xfrm>
            <a:off x="4427538" y="4876800"/>
            <a:ext cx="1296987" cy="1216025"/>
          </a:xfrm>
          <a:prstGeom prst="round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dirty="0">
                <a:solidFill>
                  <a:schemeClr val="tx1"/>
                </a:solidFill>
              </a:rPr>
              <a:t>Osoba wyznaczona </a:t>
            </a:r>
            <a:r>
              <a:rPr lang="pl-PL" sz="1100" dirty="0">
                <a:solidFill>
                  <a:schemeClr val="tx1"/>
                </a:solidFill>
              </a:rPr>
              <a:t>przez  OKW</a:t>
            </a:r>
          </a:p>
        </p:txBody>
      </p:sp>
      <p:sp>
        <p:nvSpPr>
          <p:cNvPr id="18" name="Strzałka w prawo 17"/>
          <p:cNvSpPr/>
          <p:nvPr/>
        </p:nvSpPr>
        <p:spPr>
          <a:xfrm>
            <a:off x="3563938" y="4322763"/>
            <a:ext cx="3887787" cy="576262"/>
          </a:xfrm>
          <a:prstGeom prst="rightArrow">
            <a:avLst>
              <a:gd name="adj1" fmla="val 63125"/>
              <a:gd name="adj2" fmla="val 50000"/>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i="1" dirty="0">
                <a:solidFill>
                  <a:schemeClr val="tx1"/>
                </a:solidFill>
              </a:rPr>
              <a:t>System informatyczny</a:t>
            </a:r>
            <a:endParaRPr lang="pl-PL" sz="1100" i="1" dirty="0">
              <a:solidFill>
                <a:schemeClr val="tx1"/>
              </a:solidFill>
            </a:endParaRPr>
          </a:p>
          <a:p>
            <a:pPr algn="ctr">
              <a:defRPr/>
            </a:pPr>
            <a:r>
              <a:rPr lang="pl-PL" sz="1100" i="1" dirty="0">
                <a:solidFill>
                  <a:schemeClr val="tx1"/>
                </a:solidFill>
              </a:rPr>
              <a:t>(za pomocą pełnomocnika)</a:t>
            </a:r>
            <a:endParaRPr lang="pl-PL" sz="1200" i="1" dirty="0">
              <a:solidFill>
                <a:schemeClr val="tx1"/>
              </a:solidFill>
            </a:endParaRPr>
          </a:p>
        </p:txBody>
      </p:sp>
      <p:sp>
        <p:nvSpPr>
          <p:cNvPr id="19" name="Strzałka w prawo 18"/>
          <p:cNvSpPr/>
          <p:nvPr/>
        </p:nvSpPr>
        <p:spPr>
          <a:xfrm>
            <a:off x="5651500" y="4868863"/>
            <a:ext cx="2089150" cy="431800"/>
          </a:xfrm>
          <a:prstGeom prst="rightArrow">
            <a:avLst>
              <a:gd name="adj1" fmla="val 63125"/>
              <a:gd name="adj2" fmla="val 50000"/>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i="1" dirty="0">
                <a:solidFill>
                  <a:schemeClr val="tx1"/>
                </a:solidFill>
              </a:rPr>
              <a:t>System informatyczny</a:t>
            </a:r>
          </a:p>
        </p:txBody>
      </p:sp>
      <p:sp>
        <p:nvSpPr>
          <p:cNvPr id="20" name="Prostokąt zaokrąglony 19"/>
          <p:cNvSpPr/>
          <p:nvPr/>
        </p:nvSpPr>
        <p:spPr>
          <a:xfrm>
            <a:off x="7545388" y="5513388"/>
            <a:ext cx="1274762" cy="346075"/>
          </a:xfrm>
          <a:prstGeom prst="roundRect">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100" dirty="0">
                <a:solidFill>
                  <a:schemeClr val="tx1"/>
                </a:solidFill>
              </a:rPr>
              <a:t>Osoba wyznaczona</a:t>
            </a:r>
          </a:p>
        </p:txBody>
      </p:sp>
      <p:sp>
        <p:nvSpPr>
          <p:cNvPr id="21" name="Strzałka w prawo 20"/>
          <p:cNvSpPr/>
          <p:nvPr/>
        </p:nvSpPr>
        <p:spPr>
          <a:xfrm>
            <a:off x="5681663" y="5453063"/>
            <a:ext cx="1728787" cy="431800"/>
          </a:xfrm>
          <a:prstGeom prst="rightArrow">
            <a:avLst>
              <a:gd name="adj1" fmla="val 63125"/>
              <a:gd name="adj2" fmla="val 50000"/>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i="1" dirty="0">
                <a:solidFill>
                  <a:srgbClr val="C00000"/>
                </a:solidFill>
              </a:rPr>
              <a:t>e-mail</a:t>
            </a:r>
          </a:p>
        </p:txBody>
      </p:sp>
      <p:sp>
        <p:nvSpPr>
          <p:cNvPr id="22" name="Strzałka w prawo 21"/>
          <p:cNvSpPr/>
          <p:nvPr/>
        </p:nvSpPr>
        <p:spPr>
          <a:xfrm>
            <a:off x="1258888" y="4941888"/>
            <a:ext cx="1296987" cy="431800"/>
          </a:xfrm>
          <a:prstGeom prst="rightArrow">
            <a:avLst>
              <a:gd name="adj1" fmla="val 63125"/>
              <a:gd name="adj2" fmla="val 50000"/>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i="1" dirty="0">
                <a:solidFill>
                  <a:srgbClr val="C00000"/>
                </a:solidFill>
              </a:rPr>
              <a:t>telefonicznie</a:t>
            </a:r>
          </a:p>
        </p:txBody>
      </p:sp>
      <p:sp>
        <p:nvSpPr>
          <p:cNvPr id="23" name="Strzałka w prawo 22"/>
          <p:cNvSpPr/>
          <p:nvPr/>
        </p:nvSpPr>
        <p:spPr>
          <a:xfrm>
            <a:off x="2700338" y="4868863"/>
            <a:ext cx="2016125" cy="720725"/>
          </a:xfrm>
          <a:prstGeom prst="rightArrow">
            <a:avLst>
              <a:gd name="adj1" fmla="val 63125"/>
              <a:gd name="adj2" fmla="val 50000"/>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i="1" dirty="0">
                <a:solidFill>
                  <a:srgbClr val="C00000"/>
                </a:solidFill>
              </a:rPr>
              <a:t>e-mail </a:t>
            </a:r>
            <a:r>
              <a:rPr lang="pl-PL" sz="1000" b="1" i="1" dirty="0">
                <a:solidFill>
                  <a:srgbClr val="C00000"/>
                </a:solidFill>
              </a:rPr>
              <a:t>(arkusz kalkulacyjny) </a:t>
            </a:r>
          </a:p>
        </p:txBody>
      </p:sp>
      <p:sp>
        <p:nvSpPr>
          <p:cNvPr id="24" name="Strzałka w prawo 23"/>
          <p:cNvSpPr/>
          <p:nvPr/>
        </p:nvSpPr>
        <p:spPr>
          <a:xfrm>
            <a:off x="2916238" y="5589588"/>
            <a:ext cx="1439862" cy="431800"/>
          </a:xfrm>
          <a:prstGeom prst="rightArrow">
            <a:avLst>
              <a:gd name="adj1" fmla="val 63125"/>
              <a:gd name="adj2" fmla="val 50000"/>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i="1" dirty="0">
                <a:solidFill>
                  <a:srgbClr val="C00000"/>
                </a:solidFill>
              </a:rPr>
              <a:t>telefonicznie</a:t>
            </a:r>
          </a:p>
        </p:txBody>
      </p:sp>
      <p:pic>
        <p:nvPicPr>
          <p:cNvPr id="25"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64</a:t>
            </a:fld>
            <a:endParaRPr lang="en-US" dirty="0"/>
          </a:p>
        </p:txBody>
      </p:sp>
    </p:spTree>
    <p:extLst>
      <p:ext uri="{BB962C8B-B14F-4D97-AF65-F5344CB8AC3E}">
        <p14:creationId xmlns:p14="http://schemas.microsoft.com/office/powerpoint/2010/main" val="4317953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zaokrąglony 9"/>
          <p:cNvSpPr/>
          <p:nvPr/>
        </p:nvSpPr>
        <p:spPr>
          <a:xfrm>
            <a:off x="129213" y="2657846"/>
            <a:ext cx="8891587" cy="1017588"/>
          </a:xfrm>
          <a:prstGeom prst="roundRect">
            <a:avLst/>
          </a:prstGeom>
          <a:solidFill>
            <a:schemeClr val="bg1">
              <a:lumMod val="95000"/>
            </a:schemeClr>
          </a:solidFill>
          <a:ln w="38100">
            <a:solidFill>
              <a:srgbClr val="9018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smtClean="0">
                <a:solidFill>
                  <a:srgbClr val="333333"/>
                </a:solidFill>
                <a:latin typeface="Open Sans"/>
              </a:rPr>
              <a:t>Uchwała nr 167/2020 </a:t>
            </a:r>
            <a:r>
              <a:rPr lang="pl-PL" dirty="0">
                <a:solidFill>
                  <a:srgbClr val="333333"/>
                </a:solidFill>
                <a:latin typeface="Open Sans"/>
              </a:rPr>
              <a:t>Państwowej Komisji Wyborczej z dnia </a:t>
            </a:r>
            <a:r>
              <a:rPr lang="pl-PL" dirty="0" smtClean="0">
                <a:solidFill>
                  <a:srgbClr val="333333"/>
                </a:solidFill>
                <a:latin typeface="Open Sans"/>
              </a:rPr>
              <a:t>8 czerwca 2020 </a:t>
            </a:r>
            <a:r>
              <a:rPr lang="pl-PL" dirty="0">
                <a:solidFill>
                  <a:srgbClr val="333333"/>
                </a:solidFill>
                <a:latin typeface="Open Sans"/>
              </a:rPr>
              <a:t>r. </a:t>
            </a:r>
          </a:p>
          <a:p>
            <a:pPr algn="ctr">
              <a:defRPr/>
            </a:pPr>
            <a:r>
              <a:rPr lang="pl-PL" dirty="0">
                <a:solidFill>
                  <a:srgbClr val="333333"/>
                </a:solidFill>
                <a:latin typeface="Open Sans"/>
              </a:rPr>
              <a:t>w sprawie sposobu postępowania z kopertami zwrotnymi i pakietami wyborczymi w głosowaniu korespondencyjnym</a:t>
            </a:r>
          </a:p>
        </p:txBody>
      </p:sp>
      <p:sp>
        <p:nvSpPr>
          <p:cNvPr id="98307"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98308"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98310" name="pole tekstowe 5"/>
          <p:cNvSpPr txBox="1">
            <a:spLocks noChangeArrowheads="1"/>
          </p:cNvSpPr>
          <p:nvPr/>
        </p:nvSpPr>
        <p:spPr bwMode="auto">
          <a:xfrm>
            <a:off x="109538" y="720724"/>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chemeClr val="bg1"/>
                </a:solidFill>
                <a:latin typeface="Arial Black" panose="020B0A04020102020204" pitchFamily="34" charset="0"/>
              </a:rPr>
              <a:t>GŁOSOWANIE KORESPONDENCYJNE</a:t>
            </a:r>
          </a:p>
        </p:txBody>
      </p:sp>
      <p:sp>
        <p:nvSpPr>
          <p:cNvPr id="98311" name="Prostokąt 7"/>
          <p:cNvSpPr>
            <a:spLocks noChangeArrowheads="1"/>
          </p:cNvSpPr>
          <p:nvPr/>
        </p:nvSpPr>
        <p:spPr bwMode="auto">
          <a:xfrm>
            <a:off x="655923" y="1985246"/>
            <a:ext cx="7523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600" b="1" dirty="0">
                <a:solidFill>
                  <a:srgbClr val="FF0000"/>
                </a:solidFill>
                <a:latin typeface="Arial" panose="020B0604020202020204" pitchFamily="34" charset="0"/>
              </a:rPr>
              <a:t>(sposób postępowania w głosowaniu korespondencyjnym) </a:t>
            </a:r>
          </a:p>
        </p:txBody>
      </p:sp>
      <p:pic>
        <p:nvPicPr>
          <p:cNvPr id="11"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t>65</a:t>
            </a:fld>
            <a:endParaRPr lang="pl-PL"/>
          </a:p>
        </p:txBody>
      </p:sp>
      <p:sp>
        <p:nvSpPr>
          <p:cNvPr id="2" name="Prostokąt 1"/>
          <p:cNvSpPr/>
          <p:nvPr/>
        </p:nvSpPr>
        <p:spPr>
          <a:xfrm>
            <a:off x="213813" y="4117973"/>
            <a:ext cx="8891587" cy="923330"/>
          </a:xfrm>
          <a:prstGeom prst="rect">
            <a:avLst/>
          </a:prstGeom>
        </p:spPr>
        <p:txBody>
          <a:bodyPr wrap="square">
            <a:spAutoFit/>
          </a:bodyPr>
          <a:lstStyle/>
          <a:p>
            <a:pPr marL="285750" indent="-285750">
              <a:buFont typeface="Arial" panose="020B0604020202020204" pitchFamily="34" charset="0"/>
              <a:buChar char="•"/>
            </a:pPr>
            <a:r>
              <a:rPr lang="pl-PL" sz="1800" dirty="0" smtClean="0">
                <a:latin typeface="Franklin Gothic Medium" panose="020B0603020102020204" pitchFamily="34" charset="0"/>
              </a:rPr>
              <a:t>od </a:t>
            </a:r>
            <a:r>
              <a:rPr lang="pl-PL" sz="1800" dirty="0">
                <a:latin typeface="Franklin Gothic Medium" panose="020B0603020102020204" pitchFamily="34" charset="0"/>
              </a:rPr>
              <a:t>rozpoczęcia głosowania o godz. 700 do godziny 2100 komisja odbiera koperty zwrotne od przedstawicieli Poczty Polskiej, przedstawicieli urzędów gmin oraz od wyborców, a także innych osób doręczających koperty zwrotne</a:t>
            </a:r>
            <a:r>
              <a:rPr lang="pl-PL" dirty="0">
                <a:latin typeface="Franklin Gothic Medium" panose="020B0603020102020204" pitchFamily="34" charset="0"/>
              </a:rPr>
              <a:t>.</a:t>
            </a:r>
          </a:p>
        </p:txBody>
      </p:sp>
    </p:spTree>
    <p:extLst>
      <p:ext uri="{BB962C8B-B14F-4D97-AF65-F5344CB8AC3E}">
        <p14:creationId xmlns:p14="http://schemas.microsoft.com/office/powerpoint/2010/main" val="23689175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200297" y="950681"/>
            <a:ext cx="8804796" cy="2179315"/>
          </a:xfrm>
          <a:prstGeom prst="rect">
            <a:avLst/>
          </a:prstGeom>
        </p:spPr>
        <p:txBody>
          <a:bodyPr wrap="square">
            <a:spAutoFit/>
          </a:bodyPr>
          <a:lstStyle/>
          <a:p>
            <a:pPr algn="just">
              <a:lnSpc>
                <a:spcPct val="115000"/>
              </a:lnSpc>
              <a:spcAft>
                <a:spcPts val="1000"/>
              </a:spcAft>
              <a:defRPr/>
            </a:pPr>
            <a:endParaRPr lang="pl-PL" sz="1300" b="1" dirty="0">
              <a:solidFill>
                <a:srgbClr val="0033CC"/>
              </a:solidFill>
              <a:latin typeface="Cambria"/>
              <a:ea typeface="Calibri"/>
              <a:cs typeface="Times New Roman"/>
            </a:endParaRPr>
          </a:p>
          <a:p>
            <a:pPr algn="just">
              <a:lnSpc>
                <a:spcPct val="115000"/>
              </a:lnSpc>
              <a:defRPr/>
            </a:pPr>
            <a:r>
              <a:rPr lang="pl-PL" sz="2000" b="1" dirty="0" smtClean="0">
                <a:solidFill>
                  <a:srgbClr val="FF0000"/>
                </a:solidFill>
                <a:latin typeface="Franklin Gothic Book" panose="020B0503020102020204" pitchFamily="34" charset="0"/>
                <a:ea typeface="Calibri"/>
                <a:cs typeface="Times New Roman"/>
              </a:rPr>
              <a:t>Komisja </a:t>
            </a:r>
            <a:r>
              <a:rPr lang="pl-PL" sz="2000" b="1" dirty="0">
                <a:solidFill>
                  <a:srgbClr val="FF0000"/>
                </a:solidFill>
                <a:latin typeface="Franklin Gothic Book" panose="020B0503020102020204" pitchFamily="34" charset="0"/>
                <a:ea typeface="Calibri"/>
                <a:cs typeface="Times New Roman"/>
              </a:rPr>
              <a:t>niezwłocznie po dostarczeniu otwiera  kopertę zwrotną i sprawdza, czy wewnątrz: </a:t>
            </a:r>
          </a:p>
          <a:p>
            <a:pPr marL="342900" indent="-342900" algn="just">
              <a:buFont typeface="+mj-lt"/>
              <a:buAutoNum type="arabicPeriod"/>
              <a:defRPr/>
            </a:pPr>
            <a:r>
              <a:rPr lang="pl-PL" sz="2000" dirty="0">
                <a:solidFill>
                  <a:srgbClr val="000000"/>
                </a:solidFill>
                <a:latin typeface="Franklin Gothic Book" panose="020B0503020102020204" pitchFamily="34" charset="0"/>
                <a:ea typeface="Calibri"/>
                <a:cs typeface="Times New Roman"/>
              </a:rPr>
              <a:t>znajduje si</a:t>
            </a:r>
            <a:r>
              <a:rPr lang="pl-PL" sz="2000" dirty="0">
                <a:solidFill>
                  <a:srgbClr val="000000"/>
                </a:solidFill>
                <a:latin typeface="Franklin Gothic Book" panose="020B0503020102020204" pitchFamily="34" charset="0"/>
                <a:ea typeface="Calibri"/>
                <a:cs typeface="TimesNewRoman"/>
              </a:rPr>
              <a:t>ę </a:t>
            </a:r>
            <a:r>
              <a:rPr lang="pl-PL" sz="2000" dirty="0">
                <a:solidFill>
                  <a:srgbClr val="000000"/>
                </a:solidFill>
                <a:latin typeface="Franklin Gothic Book" panose="020B0503020102020204" pitchFamily="34" charset="0"/>
                <a:ea typeface="Calibri"/>
                <a:cs typeface="Times New Roman"/>
              </a:rPr>
              <a:t>podpisane przez wyborc</a:t>
            </a:r>
            <a:r>
              <a:rPr lang="pl-PL" sz="2000" dirty="0">
                <a:solidFill>
                  <a:srgbClr val="000000"/>
                </a:solidFill>
                <a:latin typeface="Franklin Gothic Book" panose="020B0503020102020204" pitchFamily="34" charset="0"/>
                <a:ea typeface="Calibri"/>
                <a:cs typeface="TimesNewRoman"/>
              </a:rPr>
              <a:t>ę </a:t>
            </a:r>
            <a:r>
              <a:rPr lang="pl-PL" sz="2000" dirty="0">
                <a:solidFill>
                  <a:srgbClr val="000000"/>
                </a:solidFill>
                <a:latin typeface="Franklin Gothic Book" panose="020B0503020102020204" pitchFamily="34" charset="0"/>
                <a:ea typeface="Calibri"/>
                <a:cs typeface="Times New Roman"/>
              </a:rPr>
              <a:t>o</a:t>
            </a:r>
            <a:r>
              <a:rPr lang="pl-PL" sz="2000" dirty="0">
                <a:solidFill>
                  <a:srgbClr val="000000"/>
                </a:solidFill>
                <a:latin typeface="Franklin Gothic Book" panose="020B0503020102020204" pitchFamily="34" charset="0"/>
                <a:ea typeface="Calibri"/>
                <a:cs typeface="TimesNewRoman"/>
              </a:rPr>
              <a:t>ś</a:t>
            </a:r>
            <a:r>
              <a:rPr lang="pl-PL" sz="2000" dirty="0">
                <a:solidFill>
                  <a:srgbClr val="000000"/>
                </a:solidFill>
                <a:latin typeface="Franklin Gothic Book" panose="020B0503020102020204" pitchFamily="34" charset="0"/>
                <a:ea typeface="Calibri"/>
                <a:cs typeface="Times New Roman"/>
              </a:rPr>
              <a:t>wiadczenie o osobistym i tajnym oddaniu głosu; </a:t>
            </a:r>
          </a:p>
          <a:p>
            <a:pPr marL="342900" indent="-342900" algn="just">
              <a:lnSpc>
                <a:spcPct val="150000"/>
              </a:lnSpc>
              <a:spcAft>
                <a:spcPts val="1000"/>
              </a:spcAft>
              <a:buFont typeface="+mj-lt"/>
              <a:buAutoNum type="arabicPeriod"/>
              <a:defRPr/>
            </a:pPr>
            <a:r>
              <a:rPr lang="pl-PL" sz="2000" dirty="0">
                <a:solidFill>
                  <a:srgbClr val="000000"/>
                </a:solidFill>
                <a:latin typeface="Franklin Gothic Book" panose="020B0503020102020204" pitchFamily="34" charset="0"/>
                <a:ea typeface="Calibri"/>
                <a:cs typeface="Times New Roman"/>
              </a:rPr>
              <a:t>koperta na kart</a:t>
            </a:r>
            <a:r>
              <a:rPr lang="pl-PL" sz="2000" dirty="0">
                <a:solidFill>
                  <a:srgbClr val="000000"/>
                </a:solidFill>
                <a:latin typeface="Franklin Gothic Book" panose="020B0503020102020204" pitchFamily="34" charset="0"/>
                <a:ea typeface="Calibri"/>
                <a:cs typeface="TimesNewRoman"/>
              </a:rPr>
              <a:t>ę </a:t>
            </a:r>
            <a:r>
              <a:rPr lang="pl-PL" sz="2000" dirty="0">
                <a:solidFill>
                  <a:srgbClr val="000000"/>
                </a:solidFill>
                <a:latin typeface="Franklin Gothic Book" panose="020B0503020102020204" pitchFamily="34" charset="0"/>
                <a:ea typeface="Calibri"/>
                <a:cs typeface="Times New Roman"/>
              </a:rPr>
              <a:t>do głosowania jest zaklejona.</a:t>
            </a:r>
          </a:p>
        </p:txBody>
      </p:sp>
      <p:pic>
        <p:nvPicPr>
          <p:cNvPr id="100355" name="Obraz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5400675"/>
            <a:ext cx="1116012"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650" y="4205288"/>
            <a:ext cx="2879725"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4163" y="4283075"/>
            <a:ext cx="9207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Łącznik prosty ze strzałką 8"/>
          <p:cNvCxnSpPr/>
          <p:nvPr/>
        </p:nvCxnSpPr>
        <p:spPr bwMode="auto">
          <a:xfrm flipV="1">
            <a:off x="2746375" y="4584700"/>
            <a:ext cx="1296988" cy="360363"/>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21" name="Łącznik prosty ze strzałką 20"/>
          <p:cNvCxnSpPr/>
          <p:nvPr/>
        </p:nvCxnSpPr>
        <p:spPr bwMode="auto">
          <a:xfrm>
            <a:off x="2765425" y="5478463"/>
            <a:ext cx="1230313" cy="504825"/>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00360" name="Prostokąt 11"/>
          <p:cNvSpPr>
            <a:spLocks noChangeArrowheads="1"/>
          </p:cNvSpPr>
          <p:nvPr/>
        </p:nvSpPr>
        <p:spPr bwMode="auto">
          <a:xfrm>
            <a:off x="619125" y="5730875"/>
            <a:ext cx="18002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15000"/>
              </a:lnSpc>
              <a:spcBef>
                <a:spcPct val="0"/>
              </a:spcBef>
              <a:spcAft>
                <a:spcPts val="1000"/>
              </a:spcAft>
              <a:buFontTx/>
              <a:buNone/>
            </a:pPr>
            <a:r>
              <a:rPr lang="pl-PL" altLang="pl-PL"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Koperta</a:t>
            </a:r>
            <a:r>
              <a:rPr lang="pl-PL" altLang="pl-PL" sz="1600">
                <a:solidFill>
                  <a:srgbClr val="000000"/>
                </a:solidFill>
                <a:ea typeface="Calibri" panose="020F0502020204030204" pitchFamily="34" charset="0"/>
                <a:cs typeface="Times New Roman" panose="02020603050405020304" pitchFamily="18" charset="0"/>
              </a:rPr>
              <a:t>   </a:t>
            </a:r>
            <a:r>
              <a:rPr lang="pl-PL" altLang="pl-PL"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zwrotna</a:t>
            </a:r>
            <a:endParaRPr lang="pl-PL" altLang="pl-PL" sz="1600">
              <a:solidFill>
                <a:srgbClr val="000000"/>
              </a:solidFill>
              <a:ea typeface="Calibri" panose="020F0502020204030204" pitchFamily="34" charset="0"/>
              <a:cs typeface="Times New Roman" panose="02020603050405020304" pitchFamily="18" charset="0"/>
            </a:endParaRPr>
          </a:p>
        </p:txBody>
      </p:sp>
      <p:sp>
        <p:nvSpPr>
          <p:cNvPr id="100361" name="Prostokąt 27"/>
          <p:cNvSpPr>
            <a:spLocks noChangeArrowheads="1"/>
          </p:cNvSpPr>
          <p:nvPr/>
        </p:nvSpPr>
        <p:spPr bwMode="auto">
          <a:xfrm>
            <a:off x="5095875" y="5719763"/>
            <a:ext cx="1943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400">
                <a:solidFill>
                  <a:srgbClr val="000000"/>
                </a:solidFill>
                <a:latin typeface="Times New Roman" panose="02020603050405020304" pitchFamily="18" charset="0"/>
                <a:cs typeface="Times New Roman" panose="02020603050405020304" pitchFamily="18" charset="0"/>
              </a:rPr>
              <a:t>zaklejona koperta na kartę do głosowania</a:t>
            </a:r>
          </a:p>
        </p:txBody>
      </p:sp>
      <p:pic>
        <p:nvPicPr>
          <p:cNvPr id="100362" name="Obraz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699" y="4400868"/>
            <a:ext cx="18256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3" name="Prostokąt 10"/>
          <p:cNvSpPr>
            <a:spLocks noChangeArrowheads="1"/>
          </p:cNvSpPr>
          <p:nvPr/>
        </p:nvSpPr>
        <p:spPr bwMode="auto">
          <a:xfrm>
            <a:off x="4995863" y="4387850"/>
            <a:ext cx="2773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oświadczenie o osobistym i tajnym oddaniu głosu</a:t>
            </a:r>
          </a:p>
        </p:txBody>
      </p:sp>
      <p:sp>
        <p:nvSpPr>
          <p:cNvPr id="100364" name="pole tekstowe 5"/>
          <p:cNvSpPr txBox="1">
            <a:spLocks noChangeArrowheads="1"/>
          </p:cNvSpPr>
          <p:nvPr/>
        </p:nvSpPr>
        <p:spPr bwMode="auto">
          <a:xfrm>
            <a:off x="1560512" y="672694"/>
            <a:ext cx="6429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rgbClr val="9D032A"/>
                </a:solidFill>
                <a:latin typeface="Arial Black" panose="020B0A04020102020204" pitchFamily="34" charset="0"/>
              </a:rPr>
              <a:t>GŁOSOWANIE KORESPONDENCYJNE</a:t>
            </a:r>
          </a:p>
        </p:txBody>
      </p:sp>
      <p:pic>
        <p:nvPicPr>
          <p:cNvPr id="13" name="Obraz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66</a:t>
            </a:fld>
            <a:endParaRPr lang="en-US" dirty="0"/>
          </a:p>
        </p:txBody>
      </p:sp>
    </p:spTree>
    <p:extLst>
      <p:ext uri="{BB962C8B-B14F-4D97-AF65-F5344CB8AC3E}">
        <p14:creationId xmlns:p14="http://schemas.microsoft.com/office/powerpoint/2010/main" val="2671235979"/>
      </p:ext>
    </p:extLst>
  </p:cSld>
  <p:clrMapOvr>
    <a:masterClrMapping/>
  </p:clrMapOvr>
  <p:transition spd="slow">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Obraz 11" descr="Spis wyborców - GK 20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56" y="4542906"/>
            <a:ext cx="8753294" cy="227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101380"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pic>
        <p:nvPicPr>
          <p:cNvPr id="101381"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6313488"/>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2" name="pole tekstowe 5"/>
          <p:cNvSpPr txBox="1">
            <a:spLocks noChangeArrowheads="1"/>
          </p:cNvSpPr>
          <p:nvPr/>
        </p:nvSpPr>
        <p:spPr bwMode="auto">
          <a:xfrm>
            <a:off x="1734413" y="714276"/>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rgbClr val="9D032A"/>
                </a:solidFill>
                <a:latin typeface="Arial Black" panose="020B0A04020102020204" pitchFamily="34" charset="0"/>
              </a:rPr>
              <a:t>GŁOSOWANIE KORESPONDENCYJNE</a:t>
            </a:r>
          </a:p>
        </p:txBody>
      </p:sp>
      <p:sp>
        <p:nvSpPr>
          <p:cNvPr id="5" name="Prostokąt 4"/>
          <p:cNvSpPr/>
          <p:nvPr/>
        </p:nvSpPr>
        <p:spPr>
          <a:xfrm>
            <a:off x="155575" y="1244775"/>
            <a:ext cx="8753294" cy="3139321"/>
          </a:xfrm>
          <a:prstGeom prst="rect">
            <a:avLst/>
          </a:prstGeom>
        </p:spPr>
        <p:txBody>
          <a:bodyPr wrap="square">
            <a:spAutoFit/>
          </a:bodyPr>
          <a:lstStyle/>
          <a:p>
            <a:pPr marL="342900" indent="-342900" algn="just">
              <a:buFont typeface="Arial" panose="020B0604020202020204" pitchFamily="34" charset="0"/>
              <a:buChar char="•"/>
              <a:defRPr/>
            </a:pPr>
            <a:r>
              <a:rPr lang="pl-PL" sz="1800" dirty="0">
                <a:latin typeface="Franklin Gothic Book" panose="020B0503020102020204" pitchFamily="34" charset="0"/>
              </a:rPr>
              <a:t>jeżeli wymienione  warunki są spełnione, komisja odnotowuje w rubryce spisu „Uwagi”, odpowiadającej pozycji, pod którą przy nazwisku wyborcy umieszczono informację o wysłaniu pakietu wyborczego, że wyborca głosował korespondencyjnie</a:t>
            </a:r>
            <a:r>
              <a:rPr lang="pl-PL" sz="1800" dirty="0" smtClean="0">
                <a:latin typeface="Franklin Gothic Book" panose="020B0503020102020204" pitchFamily="34" charset="0"/>
              </a:rPr>
              <a:t>,  </a:t>
            </a:r>
            <a:r>
              <a:rPr lang="pl-PL" sz="1800" b="1" u="sng" dirty="0">
                <a:solidFill>
                  <a:srgbClr val="FF0000"/>
                </a:solidFill>
                <a:latin typeface="Franklin Gothic Book" panose="020B0503020102020204" pitchFamily="34" charset="0"/>
              </a:rPr>
              <a:t>a zaklejoną kopertę na kartę do głosowania komisja wrzuca do urny wyborczej. </a:t>
            </a:r>
          </a:p>
          <a:p>
            <a:pPr marL="342900" indent="-342900" algn="just">
              <a:buFont typeface="Arial" panose="020B0604020202020204" pitchFamily="34" charset="0"/>
              <a:buChar char="•"/>
              <a:defRPr/>
            </a:pPr>
            <a:endParaRPr lang="pl-PL" sz="1800" b="1" dirty="0">
              <a:latin typeface="Franklin Gothic Book" panose="020B0503020102020204" pitchFamily="34" charset="0"/>
            </a:endParaRPr>
          </a:p>
          <a:p>
            <a:pPr marL="342900" indent="-342900" algn="just">
              <a:buFont typeface="Arial" panose="020B0604020202020204" pitchFamily="34" charset="0"/>
              <a:buChar char="•"/>
              <a:defRPr/>
            </a:pPr>
            <a:r>
              <a:rPr lang="pl-PL" sz="1800" dirty="0">
                <a:solidFill>
                  <a:srgbClr val="0070C0"/>
                </a:solidFill>
                <a:latin typeface="Franklin Gothic Book" panose="020B0503020102020204" pitchFamily="34" charset="0"/>
              </a:rPr>
              <a:t>oświadczenie o osobistym i tajnym oddaniu głosu komisja dołącza do spisu wyborc</a:t>
            </a:r>
            <a:r>
              <a:rPr lang="pl-PL" sz="1800" dirty="0">
                <a:solidFill>
                  <a:srgbClr val="0070C0"/>
                </a:solidFill>
                <a:latin typeface="+mn-lt"/>
              </a:rPr>
              <a:t>ów. </a:t>
            </a:r>
            <a:endParaRPr lang="pl-PL" sz="1800" dirty="0" smtClean="0">
              <a:solidFill>
                <a:srgbClr val="0070C0"/>
              </a:solidFill>
              <a:latin typeface="+mn-lt"/>
            </a:endParaRPr>
          </a:p>
          <a:p>
            <a:pPr marL="342900" indent="-342900" algn="just">
              <a:buFont typeface="Arial" panose="020B0604020202020204" pitchFamily="34" charset="0"/>
              <a:buChar char="•"/>
              <a:defRPr/>
            </a:pPr>
            <a:endParaRPr lang="pl-PL" sz="1800" dirty="0">
              <a:solidFill>
                <a:srgbClr val="0070C0"/>
              </a:solidFill>
              <a:latin typeface="+mn-lt"/>
            </a:endParaRPr>
          </a:p>
          <a:p>
            <a:pPr marL="342900" indent="-342900" algn="just">
              <a:buFont typeface="Arial" panose="020B0604020202020204" pitchFamily="34" charset="0"/>
              <a:buChar char="•"/>
              <a:defRPr/>
            </a:pPr>
            <a:r>
              <a:rPr lang="pl-PL" sz="1800" dirty="0" smtClean="0">
                <a:solidFill>
                  <a:schemeClr val="tx1"/>
                </a:solidFill>
                <a:latin typeface="Franklin Gothic Book" panose="020B0503020102020204" pitchFamily="34" charset="0"/>
              </a:rPr>
              <a:t>porównuje </a:t>
            </a:r>
            <a:r>
              <a:rPr lang="pl-PL" sz="1800" dirty="0">
                <a:solidFill>
                  <a:schemeClr val="tx1"/>
                </a:solidFill>
                <a:latin typeface="Franklin Gothic Book" panose="020B0503020102020204" pitchFamily="34" charset="0"/>
              </a:rPr>
              <a:t>imię i nazwisko wyborcy oraz numer PESEL zawarty w oświadczeniu o osobistym i tajnym oddaniu głosu na karcie do głosowania z danymi zawartymi w spisie wyborców. </a:t>
            </a:r>
          </a:p>
        </p:txBody>
      </p:sp>
      <p:sp>
        <p:nvSpPr>
          <p:cNvPr id="101384" name="pole tekstowe 12"/>
          <p:cNvSpPr txBox="1">
            <a:spLocks noChangeArrowheads="1"/>
          </p:cNvSpPr>
          <p:nvPr/>
        </p:nvSpPr>
        <p:spPr bwMode="auto">
          <a:xfrm>
            <a:off x="6777038" y="5805488"/>
            <a:ext cx="2259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400" b="1">
                <a:solidFill>
                  <a:srgbClr val="FF0000"/>
                </a:solidFill>
                <a:latin typeface="Arial" panose="020B0604020202020204" pitchFamily="34" charset="0"/>
              </a:rPr>
              <a:t>        wpis    komisji</a:t>
            </a:r>
          </a:p>
        </p:txBody>
      </p:sp>
      <p:cxnSp>
        <p:nvCxnSpPr>
          <p:cNvPr id="16" name="Łącznik prosty ze strzałką 15"/>
          <p:cNvCxnSpPr/>
          <p:nvPr/>
        </p:nvCxnSpPr>
        <p:spPr>
          <a:xfrm flipV="1">
            <a:off x="7740650" y="5627688"/>
            <a:ext cx="0" cy="9366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1386" name="pole tekstowe 1"/>
          <p:cNvSpPr txBox="1">
            <a:spLocks noChangeArrowheads="1"/>
          </p:cNvSpPr>
          <p:nvPr/>
        </p:nvSpPr>
        <p:spPr bwMode="auto">
          <a:xfrm>
            <a:off x="6659563" y="4292600"/>
            <a:ext cx="576262"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600">
                <a:latin typeface="Arial" panose="020B0604020202020204" pitchFamily="34" charset="0"/>
              </a:rPr>
              <a:t>21.10.2018</a:t>
            </a:r>
          </a:p>
        </p:txBody>
      </p:sp>
      <p:sp>
        <p:nvSpPr>
          <p:cNvPr id="2" name="Prostokąt 1"/>
          <p:cNvSpPr/>
          <p:nvPr/>
        </p:nvSpPr>
        <p:spPr>
          <a:xfrm>
            <a:off x="7983538" y="4805363"/>
            <a:ext cx="785812" cy="260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pic>
        <p:nvPicPr>
          <p:cNvPr id="12"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67</a:t>
            </a:fld>
            <a:endParaRPr lang="en-US" dirty="0"/>
          </a:p>
        </p:txBody>
      </p:sp>
    </p:spTree>
    <p:extLst>
      <p:ext uri="{BB962C8B-B14F-4D97-AF65-F5344CB8AC3E}">
        <p14:creationId xmlns:p14="http://schemas.microsoft.com/office/powerpoint/2010/main" val="40811949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pole tekstowe 5"/>
          <p:cNvSpPr txBox="1">
            <a:spLocks noChangeArrowheads="1"/>
          </p:cNvSpPr>
          <p:nvPr/>
        </p:nvSpPr>
        <p:spPr bwMode="auto">
          <a:xfrm>
            <a:off x="1591468" y="951899"/>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rgbClr val="9D032A"/>
                </a:solidFill>
                <a:latin typeface="Arial Black" panose="020B0A04020102020204" pitchFamily="34" charset="0"/>
              </a:rPr>
              <a:t>GŁOSOWANIE KORESPONDENCYJNE</a:t>
            </a:r>
          </a:p>
        </p:txBody>
      </p:sp>
      <p:sp>
        <p:nvSpPr>
          <p:cNvPr id="6" name="pole tekstowe 5"/>
          <p:cNvSpPr txBox="1"/>
          <p:nvPr/>
        </p:nvSpPr>
        <p:spPr>
          <a:xfrm>
            <a:off x="404512" y="1808864"/>
            <a:ext cx="9396413" cy="2123658"/>
          </a:xfrm>
          <a:prstGeom prst="rect">
            <a:avLst/>
          </a:prstGeom>
          <a:noFill/>
        </p:spPr>
        <p:txBody>
          <a:bodyPr>
            <a:spAutoFit/>
          </a:bodyPr>
          <a:lstStyle/>
          <a:p>
            <a:pPr>
              <a:defRPr/>
            </a:pPr>
            <a:r>
              <a:rPr lang="pl-PL" sz="2000" b="1" dirty="0">
                <a:latin typeface="Franklin Gothic Book" panose="020B0503020102020204" pitchFamily="34" charset="0"/>
                <a:cs typeface="Arial" panose="020B0604020202020204" pitchFamily="34" charset="0"/>
              </a:rPr>
              <a:t>Komisja w trakcie głosowania ustala na bieżąco:</a:t>
            </a:r>
          </a:p>
          <a:p>
            <a:pPr algn="ctr">
              <a:defRPr/>
            </a:pPr>
            <a:endParaRPr lang="pl-PL" sz="400" b="1" dirty="0">
              <a:latin typeface="Franklin Gothic Book" panose="020B0503020102020204" pitchFamily="34" charset="0"/>
              <a:cs typeface="Arial" panose="020B0604020202020204" pitchFamily="34" charset="0"/>
            </a:endParaRPr>
          </a:p>
          <a:p>
            <a:pPr marL="812800" indent="-457200">
              <a:buFont typeface="+mj-lt"/>
              <a:buAutoNum type="arabicPeriod"/>
              <a:defRPr/>
            </a:pPr>
            <a:r>
              <a:rPr lang="pl-PL" sz="1800" dirty="0">
                <a:latin typeface="Franklin Gothic Book" panose="020B0503020102020204" pitchFamily="34" charset="0"/>
                <a:cs typeface="Arial" panose="020B0604020202020204" pitchFamily="34" charset="0"/>
              </a:rPr>
              <a:t>liczbę otrzymanych kopert zwrotnych;</a:t>
            </a:r>
          </a:p>
          <a:p>
            <a:pPr marL="812800" indent="-457200">
              <a:buFont typeface="+mj-lt"/>
              <a:buAutoNum type="arabicPeriod"/>
              <a:defRPr/>
            </a:pPr>
            <a:r>
              <a:rPr lang="pl-PL" sz="1800" dirty="0">
                <a:latin typeface="Franklin Gothic Book" panose="020B0503020102020204" pitchFamily="34" charset="0"/>
                <a:cs typeface="Arial" panose="020B0604020202020204" pitchFamily="34" charset="0"/>
              </a:rPr>
              <a:t>liczbę kopert zwrotnych bez oświadczenia;</a:t>
            </a:r>
          </a:p>
          <a:p>
            <a:pPr marL="812800" indent="-457200">
              <a:buFont typeface="+mj-lt"/>
              <a:buAutoNum type="arabicPeriod"/>
              <a:defRPr/>
            </a:pPr>
            <a:r>
              <a:rPr lang="pl-PL" sz="1800" dirty="0">
                <a:latin typeface="Franklin Gothic Book" panose="020B0503020102020204" pitchFamily="34" charset="0"/>
                <a:cs typeface="Arial" panose="020B0604020202020204" pitchFamily="34" charset="0"/>
              </a:rPr>
              <a:t>liczbę kopert zwrotnych z niepodpisanym oświadczeniem;</a:t>
            </a:r>
          </a:p>
          <a:p>
            <a:pPr marL="812800" indent="-457200">
              <a:buFont typeface="+mj-lt"/>
              <a:buAutoNum type="arabicPeriod"/>
              <a:defRPr/>
            </a:pPr>
            <a:r>
              <a:rPr lang="pl-PL" sz="1800" dirty="0">
                <a:latin typeface="Franklin Gothic Book" panose="020B0503020102020204" pitchFamily="34" charset="0"/>
                <a:cs typeface="Arial" panose="020B0604020202020204" pitchFamily="34" charset="0"/>
              </a:rPr>
              <a:t>liczbę kopert zwrotnych bez koperty na kartę do głosowania;</a:t>
            </a:r>
          </a:p>
          <a:p>
            <a:pPr marL="812800" indent="-457200">
              <a:buFont typeface="+mj-lt"/>
              <a:buAutoNum type="arabicPeriod"/>
              <a:defRPr/>
            </a:pPr>
            <a:r>
              <a:rPr lang="pl-PL" sz="1800" dirty="0">
                <a:latin typeface="Franklin Gothic Book" panose="020B0503020102020204" pitchFamily="34" charset="0"/>
                <a:cs typeface="Arial" panose="020B0604020202020204" pitchFamily="34" charset="0"/>
              </a:rPr>
              <a:t>liczbę kopert zwrotnych z niezaklejoną kopertą na kartę do głosowania;</a:t>
            </a:r>
          </a:p>
          <a:p>
            <a:pPr marL="812800" indent="-457200">
              <a:buFont typeface="+mj-lt"/>
              <a:buAutoNum type="arabicPeriod"/>
              <a:defRPr/>
            </a:pPr>
            <a:r>
              <a:rPr lang="pl-PL" sz="1800" dirty="0">
                <a:latin typeface="Franklin Gothic Book" panose="020B0503020102020204" pitchFamily="34" charset="0"/>
                <a:cs typeface="Arial" panose="020B0604020202020204" pitchFamily="34" charset="0"/>
              </a:rPr>
              <a:t>liczbę kopert na kartę do głosowania wrzuconych do urny.</a:t>
            </a:r>
          </a:p>
        </p:txBody>
      </p:sp>
      <p:sp>
        <p:nvSpPr>
          <p:cNvPr id="8" name="Prostokąt 7"/>
          <p:cNvSpPr/>
          <p:nvPr/>
        </p:nvSpPr>
        <p:spPr>
          <a:xfrm>
            <a:off x="250825" y="4327525"/>
            <a:ext cx="8018463" cy="685800"/>
          </a:xfrm>
          <a:prstGeom prst="rect">
            <a:avLst/>
          </a:prstGeom>
          <a:solidFill>
            <a:schemeClr val="bg1">
              <a:lumMod val="75000"/>
            </a:schemeClr>
          </a:solid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000" b="1" dirty="0" smtClean="0">
                <a:solidFill>
                  <a:schemeClr val="tx1"/>
                </a:solidFill>
                <a:latin typeface="Franklin Gothic Book" panose="020B0503020102020204" pitchFamily="34" charset="0"/>
                <a:cs typeface="Arial" panose="020B0604020202020204" pitchFamily="34" charset="0"/>
              </a:rPr>
              <a:t>otrzymanych </a:t>
            </a:r>
            <a:r>
              <a:rPr lang="pl-PL" sz="2000" b="1" dirty="0">
                <a:solidFill>
                  <a:schemeClr val="tx1"/>
                </a:solidFill>
                <a:latin typeface="Franklin Gothic Book" panose="020B0503020102020204" pitchFamily="34" charset="0"/>
                <a:cs typeface="Arial" panose="020B0604020202020204" pitchFamily="34" charset="0"/>
              </a:rPr>
              <a:t>przez komisję </a:t>
            </a:r>
            <a:r>
              <a:rPr lang="pl-PL" sz="2000" b="1" u="sng" dirty="0">
                <a:solidFill>
                  <a:schemeClr val="tx1"/>
                </a:solidFill>
                <a:latin typeface="Franklin Gothic Book" panose="020B0503020102020204" pitchFamily="34" charset="0"/>
                <a:cs typeface="Arial" panose="020B0604020202020204" pitchFamily="34" charset="0"/>
              </a:rPr>
              <a:t>pustych kopert zwrotnych nie uwzględnia się</a:t>
            </a:r>
            <a:r>
              <a:rPr lang="pl-PL" sz="2000" b="1" dirty="0">
                <a:solidFill>
                  <a:schemeClr val="tx1"/>
                </a:solidFill>
                <a:latin typeface="Franklin Gothic Book" panose="020B0503020102020204" pitchFamily="34" charset="0"/>
                <a:cs typeface="Arial" panose="020B0604020202020204" pitchFamily="34" charset="0"/>
              </a:rPr>
              <a:t> </a:t>
            </a:r>
            <a:br>
              <a:rPr lang="pl-PL" sz="2000" b="1" dirty="0">
                <a:solidFill>
                  <a:schemeClr val="tx1"/>
                </a:solidFill>
                <a:latin typeface="Franklin Gothic Book" panose="020B0503020102020204" pitchFamily="34" charset="0"/>
                <a:cs typeface="Arial" panose="020B0604020202020204" pitchFamily="34" charset="0"/>
              </a:rPr>
            </a:br>
            <a:r>
              <a:rPr lang="pl-PL" sz="2000" b="1" dirty="0">
                <a:solidFill>
                  <a:schemeClr val="tx1"/>
                </a:solidFill>
                <a:latin typeface="Franklin Gothic Book" panose="020B0503020102020204" pitchFamily="34" charset="0"/>
                <a:cs typeface="Arial" panose="020B0604020202020204" pitchFamily="34" charset="0"/>
              </a:rPr>
              <a:t>przy dokonywaniu powyższych ustaleń. </a:t>
            </a:r>
            <a:endParaRPr lang="pl-PL" sz="2000" b="1" dirty="0">
              <a:solidFill>
                <a:schemeClr val="tx1"/>
              </a:solidFill>
              <a:latin typeface="Franklin Gothic Book" panose="020B0503020102020204" pitchFamily="34" charset="0"/>
            </a:endParaRPr>
          </a:p>
        </p:txBody>
      </p:sp>
      <p:sp>
        <p:nvSpPr>
          <p:cNvPr id="103429" name="pole tekstowe 8"/>
          <p:cNvSpPr txBox="1">
            <a:spLocks noChangeArrowheads="1"/>
          </p:cNvSpPr>
          <p:nvPr/>
        </p:nvSpPr>
        <p:spPr bwMode="auto">
          <a:xfrm>
            <a:off x="250825" y="5516563"/>
            <a:ext cx="81486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a:latin typeface="Franklin Gothic Book" panose="020B0503020102020204" pitchFamily="34" charset="0"/>
                <a:cs typeface="Arial" panose="020B0604020202020204" pitchFamily="34" charset="0"/>
              </a:rPr>
              <a:t>wskazany członek komisji zapisuje ww. dane na </a:t>
            </a:r>
            <a:r>
              <a:rPr lang="pl-PL" altLang="pl-PL" sz="1800" b="1">
                <a:latin typeface="Franklin Gothic Book" panose="020B0503020102020204" pitchFamily="34" charset="0"/>
                <a:cs typeface="Arial" panose="020B0604020202020204" pitchFamily="34" charset="0"/>
              </a:rPr>
              <a:t>arkuszu pomocniczym </a:t>
            </a:r>
            <a:r>
              <a:rPr lang="pl-PL" altLang="pl-PL" sz="1800">
                <a:latin typeface="Franklin Gothic Book" panose="020B0503020102020204" pitchFamily="34" charset="0"/>
                <a:cs typeface="Arial" panose="020B0604020202020204" pitchFamily="34" charset="0"/>
              </a:rPr>
              <a:t>pod nadzorem przewodniczącego lub zastępcy przewodniczącego komisji. </a:t>
            </a: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68</a:t>
            </a:fld>
            <a:endParaRPr lang="en-US" dirty="0"/>
          </a:p>
        </p:txBody>
      </p:sp>
    </p:spTree>
    <p:extLst>
      <p:ext uri="{BB962C8B-B14F-4D97-AF65-F5344CB8AC3E}">
        <p14:creationId xmlns:p14="http://schemas.microsoft.com/office/powerpoint/2010/main" val="18558191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y 1"/>
          <p:cNvSpPr/>
          <p:nvPr/>
        </p:nvSpPr>
        <p:spPr>
          <a:xfrm>
            <a:off x="255882" y="5469951"/>
            <a:ext cx="6634163" cy="1363663"/>
          </a:xfrm>
          <a:prstGeom prst="roundRect">
            <a:avLst/>
          </a:prstGeom>
          <a:solidFill>
            <a:schemeClr val="tx2">
              <a:lumMod val="20000"/>
              <a:lumOff val="80000"/>
            </a:schemeClr>
          </a:solidFill>
          <a:ln>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04451"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104452"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104454" name="pole tekstowe 5"/>
          <p:cNvSpPr txBox="1">
            <a:spLocks noChangeArrowheads="1"/>
          </p:cNvSpPr>
          <p:nvPr/>
        </p:nvSpPr>
        <p:spPr bwMode="auto">
          <a:xfrm>
            <a:off x="1725408" y="718730"/>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rgbClr val="9D032A"/>
                </a:solidFill>
                <a:latin typeface="Arial Black" panose="020B0A04020102020204" pitchFamily="34" charset="0"/>
              </a:rPr>
              <a:t>GŁOSOWANIE KORESPONDENCYJNE</a:t>
            </a:r>
          </a:p>
        </p:txBody>
      </p:sp>
      <p:sp>
        <p:nvSpPr>
          <p:cNvPr id="5" name="Prostokąt 4"/>
          <p:cNvSpPr/>
          <p:nvPr/>
        </p:nvSpPr>
        <p:spPr>
          <a:xfrm>
            <a:off x="255882" y="1196518"/>
            <a:ext cx="8849518" cy="3970318"/>
          </a:xfrm>
          <a:prstGeom prst="rect">
            <a:avLst/>
          </a:prstGeom>
        </p:spPr>
        <p:txBody>
          <a:bodyPr wrap="square">
            <a:spAutoFit/>
          </a:bodyPr>
          <a:lstStyle/>
          <a:p>
            <a:pPr marL="342900" indent="-342900">
              <a:buFont typeface="Arial" panose="020B0604020202020204" pitchFamily="34" charset="0"/>
              <a:buChar char="•"/>
              <a:defRPr/>
            </a:pPr>
            <a:r>
              <a:rPr lang="pl-PL" sz="1800" b="1" dirty="0">
                <a:latin typeface="Franklin Gothic Book" panose="020B0503020102020204" pitchFamily="34" charset="0"/>
              </a:rPr>
              <a:t>puste koperty zwrotne komisja pakuje w pakiet, opisuje i odkłada.</a:t>
            </a:r>
          </a:p>
          <a:p>
            <a:pPr>
              <a:defRPr/>
            </a:pPr>
            <a:r>
              <a:rPr lang="pl-PL" sz="1800" b="1" dirty="0">
                <a:latin typeface="Franklin Gothic Book" panose="020B0503020102020204" pitchFamily="34" charset="0"/>
              </a:rPr>
              <a:t> </a:t>
            </a:r>
          </a:p>
          <a:p>
            <a:pPr marL="342900" indent="-342900">
              <a:buFont typeface="Arial" panose="020B0604020202020204" pitchFamily="34" charset="0"/>
              <a:buChar char="•"/>
              <a:defRPr/>
            </a:pPr>
            <a:r>
              <a:rPr lang="pl-PL" sz="1800" b="1" dirty="0">
                <a:latin typeface="Franklin Gothic Book" panose="020B0503020102020204" pitchFamily="34" charset="0"/>
              </a:rPr>
              <a:t>pakiety wyborcze nieodebrane przez wyborcę, dostarczone obwodowej komisji wyborczej, komisja pakuje w pakiet, opisuje i odkłada. </a:t>
            </a:r>
          </a:p>
          <a:p>
            <a:pPr marL="342900" indent="-342900">
              <a:buFont typeface="Arial" panose="020B0604020202020204" pitchFamily="34" charset="0"/>
              <a:buChar char="•"/>
              <a:defRPr/>
            </a:pPr>
            <a:endParaRPr lang="pl-PL" sz="1800" b="1" dirty="0">
              <a:latin typeface="Franklin Gothic Book" panose="020B0503020102020204" pitchFamily="34" charset="0"/>
            </a:endParaRPr>
          </a:p>
          <a:p>
            <a:pPr marL="342900" indent="-342900">
              <a:buFont typeface="Arial" panose="020B0604020202020204" pitchFamily="34" charset="0"/>
              <a:buChar char="•"/>
              <a:defRPr/>
            </a:pPr>
            <a:r>
              <a:rPr lang="pl-PL" sz="1800" b="1" dirty="0">
                <a:latin typeface="Franklin Gothic Book" panose="020B0503020102020204" pitchFamily="34" charset="0"/>
              </a:rPr>
              <a:t>koperty zwrotne doręczone do obwodowej komisji wyborczej </a:t>
            </a:r>
            <a:br>
              <a:rPr lang="pl-PL" sz="1800" b="1" dirty="0">
                <a:latin typeface="Franklin Gothic Book" panose="020B0503020102020204" pitchFamily="34" charset="0"/>
              </a:rPr>
            </a:br>
            <a:r>
              <a:rPr lang="pl-PL" sz="1800" b="1" dirty="0">
                <a:latin typeface="Franklin Gothic Book" panose="020B0503020102020204" pitchFamily="34" charset="0"/>
              </a:rPr>
              <a:t>po zakończeniu głosowania pakuje w pakiet, opisuje i odkłada. </a:t>
            </a:r>
            <a:endParaRPr lang="pl-PL" sz="1800" b="1" dirty="0" smtClean="0">
              <a:latin typeface="Franklin Gothic Book" panose="020B0503020102020204" pitchFamily="34" charset="0"/>
            </a:endParaRPr>
          </a:p>
          <a:p>
            <a:pPr marL="342900" indent="-342900">
              <a:buFont typeface="Arial" panose="020B0604020202020204" pitchFamily="34" charset="0"/>
              <a:buChar char="•"/>
              <a:defRPr/>
            </a:pPr>
            <a:endParaRPr lang="pl-PL" sz="1800" b="1" dirty="0">
              <a:solidFill>
                <a:srgbClr val="000000"/>
              </a:solidFill>
              <a:latin typeface="Franklin Gothic Book" panose="020B0503020102020204" pitchFamily="34" charset="0"/>
            </a:endParaRPr>
          </a:p>
          <a:p>
            <a:pPr marL="342900" indent="-342900">
              <a:buFont typeface="Arial" panose="020B0604020202020204" pitchFamily="34" charset="0"/>
              <a:buChar char="•"/>
              <a:defRPr/>
            </a:pPr>
            <a:r>
              <a:rPr lang="pl-PL" sz="1800" dirty="0">
                <a:latin typeface="Franklin Gothic Book" panose="020B0503020102020204" pitchFamily="34" charset="0"/>
              </a:rPr>
              <a:t>j</a:t>
            </a:r>
            <a:r>
              <a:rPr lang="pl-PL" sz="1800" dirty="0" smtClean="0">
                <a:latin typeface="Franklin Gothic Book" panose="020B0503020102020204" pitchFamily="34" charset="0"/>
              </a:rPr>
              <a:t>eżeli </a:t>
            </a:r>
            <a:r>
              <a:rPr lang="pl-PL" sz="1800" dirty="0">
                <a:latin typeface="Franklin Gothic Book" panose="020B0503020102020204" pitchFamily="34" charset="0"/>
              </a:rPr>
              <a:t>wyborca, którego koperta zwrotna została doręczona do komisji, </a:t>
            </a:r>
            <a:r>
              <a:rPr lang="pl-PL" sz="1800" dirty="0">
                <a:solidFill>
                  <a:srgbClr val="FF0000"/>
                </a:solidFill>
                <a:latin typeface="Franklin Gothic Book" panose="020B0503020102020204" pitchFamily="34" charset="0"/>
              </a:rPr>
              <a:t>nie jest ujęty w spisie wyborców</a:t>
            </a:r>
            <a:r>
              <a:rPr lang="pl-PL" sz="1800" dirty="0">
                <a:latin typeface="Franklin Gothic Book" panose="020B0503020102020204" pitchFamily="34" charset="0"/>
              </a:rPr>
              <a:t>, komisja jest obowiązana wyjaśnić telefonicznie w </a:t>
            </a:r>
            <a:r>
              <a:rPr lang="pl-PL" sz="1800" dirty="0" smtClean="0">
                <a:latin typeface="Franklin Gothic Book" panose="020B0503020102020204" pitchFamily="34" charset="0"/>
              </a:rPr>
              <a:t>urzędu </a:t>
            </a:r>
            <a:r>
              <a:rPr lang="pl-PL" sz="1800" dirty="0">
                <a:latin typeface="Franklin Gothic Book" panose="020B0503020102020204" pitchFamily="34" charset="0"/>
              </a:rPr>
              <a:t>gminy </a:t>
            </a:r>
            <a:r>
              <a:rPr lang="pl-PL" sz="1800" dirty="0" smtClean="0">
                <a:latin typeface="Franklin Gothic Book" panose="020B0503020102020204" pitchFamily="34" charset="0"/>
              </a:rPr>
              <a:t>przyczynę. </a:t>
            </a:r>
            <a:r>
              <a:rPr lang="pl-PL" sz="1800" dirty="0">
                <a:latin typeface="Franklin Gothic Book" panose="020B0503020102020204" pitchFamily="34" charset="0"/>
              </a:rPr>
              <a:t>Jeżeli urząd gminy potwierdzi, że nieumieszczenie wyborcy w spisie wynika z omyłki, komisja dopisuje wyborcę do spisu wyborców na dodatkowym formularzu spisu. Członek </a:t>
            </a:r>
            <a:r>
              <a:rPr lang="pl-PL" sz="1800" dirty="0" smtClean="0">
                <a:latin typeface="Franklin Gothic Book" panose="020B0503020102020204" pitchFamily="34" charset="0"/>
              </a:rPr>
              <a:t>komisji sporządza </a:t>
            </a:r>
            <a:r>
              <a:rPr lang="pl-PL" sz="1800" dirty="0">
                <a:latin typeface="Franklin Gothic Book" panose="020B0503020102020204" pitchFamily="34" charset="0"/>
              </a:rPr>
              <a:t>notatkę w tej sprawie, którą dołącza się do spisu wyborców. </a:t>
            </a:r>
            <a:endParaRPr lang="pl-PL" sz="1800" dirty="0">
              <a:solidFill>
                <a:srgbClr val="000000"/>
              </a:solidFill>
              <a:latin typeface="Franklin Gothic Book" panose="020B0503020102020204" pitchFamily="34" charset="0"/>
            </a:endParaRPr>
          </a:p>
        </p:txBody>
      </p:sp>
      <p:pic>
        <p:nvPicPr>
          <p:cNvPr id="104457" name="Obraz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7937" y="5469951"/>
            <a:ext cx="1000125"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8" name="Obraz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39819" y="5792330"/>
            <a:ext cx="1000125"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9" name="Prostokąt 2"/>
          <p:cNvSpPr>
            <a:spLocks noChangeArrowheads="1"/>
          </p:cNvSpPr>
          <p:nvPr/>
        </p:nvSpPr>
        <p:spPr bwMode="auto">
          <a:xfrm>
            <a:off x="805656" y="5589478"/>
            <a:ext cx="71993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dirty="0">
                <a:latin typeface="Arial" panose="020B0604020202020204" pitchFamily="34" charset="0"/>
              </a:rPr>
              <a:t>Pakiety te pozostają w dokumentacji komisji, które po zakończeniu głosowania przekazywane są w depozyt </a:t>
            </a:r>
            <a:r>
              <a:rPr lang="pl-PL" altLang="pl-PL" sz="1800" b="1" dirty="0">
                <a:solidFill>
                  <a:srgbClr val="90181B"/>
                </a:solidFill>
                <a:latin typeface="Arial" panose="020B0604020202020204" pitchFamily="34" charset="0"/>
              </a:rPr>
              <a:t>urzędnikowi wyborczemu. </a:t>
            </a:r>
          </a:p>
        </p:txBody>
      </p:sp>
      <p:pic>
        <p:nvPicPr>
          <p:cNvPr id="12"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69</a:t>
            </a:fld>
            <a:endParaRPr lang="en-US" dirty="0"/>
          </a:p>
        </p:txBody>
      </p:sp>
    </p:spTree>
    <p:extLst>
      <p:ext uri="{BB962C8B-B14F-4D97-AF65-F5344CB8AC3E}">
        <p14:creationId xmlns:p14="http://schemas.microsoft.com/office/powerpoint/2010/main" val="296729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ole tekstowe 1"/>
          <p:cNvSpPr txBox="1">
            <a:spLocks noChangeArrowheads="1"/>
          </p:cNvSpPr>
          <p:nvPr/>
        </p:nvSpPr>
        <p:spPr bwMode="auto">
          <a:xfrm>
            <a:off x="584463" y="788545"/>
            <a:ext cx="633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cs typeface="Arial" panose="020B0604020202020204" pitchFamily="34" charset="0"/>
              </a:rPr>
              <a:t>MĘŻOWIE ZAUFANIA - UPRAWNIENIA</a:t>
            </a:r>
          </a:p>
        </p:txBody>
      </p:sp>
      <p:sp>
        <p:nvSpPr>
          <p:cNvPr id="21507" name="Prostokąt 2"/>
          <p:cNvSpPr>
            <a:spLocks noChangeArrowheads="1"/>
          </p:cNvSpPr>
          <p:nvPr/>
        </p:nvSpPr>
        <p:spPr bwMode="auto">
          <a:xfrm>
            <a:off x="266029" y="1865313"/>
            <a:ext cx="8424863"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pl-PL" altLang="pl-PL" b="1" u="sng" dirty="0">
                <a:solidFill>
                  <a:srgbClr val="9D032A"/>
                </a:solidFill>
                <a:latin typeface="Franklin Gothic Book" panose="020B0503020102020204" pitchFamily="34" charset="0"/>
                <a:cs typeface="Arial" panose="020B0604020202020204" pitchFamily="34" charset="0"/>
              </a:rPr>
              <a:t>Mężowie zaufania mają prawo w szczególności: </a:t>
            </a:r>
          </a:p>
          <a:p>
            <a:pPr>
              <a:defRPr/>
            </a:pPr>
            <a:endParaRPr lang="pl-PL" dirty="0"/>
          </a:p>
          <a:p>
            <a:pPr marL="342900" indent="-342900">
              <a:buFont typeface="+mj-lt"/>
              <a:buAutoNum type="arabicParenR"/>
              <a:defRPr/>
            </a:pPr>
            <a:r>
              <a:rPr lang="pl-PL" sz="1700" dirty="0">
                <a:latin typeface="Franklin Gothic Book" panose="020B0503020102020204" pitchFamily="34" charset="0"/>
              </a:rPr>
              <a:t>być obecni podczas wszystkich czynności komisji wyborczej</a:t>
            </a:r>
          </a:p>
          <a:p>
            <a:pPr marL="342900" indent="-342900" algn="just">
              <a:buFont typeface="+mj-lt"/>
              <a:buAutoNum type="arabicParenR"/>
              <a:defRPr/>
            </a:pPr>
            <a:r>
              <a:rPr lang="pl-PL" sz="1700" dirty="0">
                <a:latin typeface="Franklin Gothic Book" panose="020B0503020102020204" pitchFamily="34" charset="0"/>
              </a:rPr>
              <a:t>być obecni w lokalu wyborczym w czasie przygotowania do głosowania, </a:t>
            </a:r>
            <a:br>
              <a:rPr lang="pl-PL" sz="1700" dirty="0">
                <a:latin typeface="Franklin Gothic Book" panose="020B0503020102020204" pitchFamily="34" charset="0"/>
              </a:rPr>
            </a:br>
            <a:r>
              <a:rPr lang="pl-PL" sz="1700" dirty="0">
                <a:latin typeface="Franklin Gothic Book" panose="020B0503020102020204" pitchFamily="34" charset="0"/>
              </a:rPr>
              <a:t>w trakcie głosowania i podczas ustalania wyników głosowania i sporządzania protokołu; </a:t>
            </a:r>
          </a:p>
          <a:p>
            <a:pPr marL="342900" indent="-342900">
              <a:buFont typeface="+mj-lt"/>
              <a:buAutoNum type="arabicParenR"/>
              <a:defRPr/>
            </a:pPr>
            <a:r>
              <a:rPr lang="pl-PL" sz="1700" dirty="0">
                <a:latin typeface="Franklin Gothic Book" panose="020B0503020102020204" pitchFamily="34" charset="0"/>
              </a:rPr>
              <a:t>obserwować liczenie głosów; </a:t>
            </a:r>
          </a:p>
          <a:p>
            <a:pPr marL="342900" indent="-342900">
              <a:buFont typeface="+mj-lt"/>
              <a:buAutoNum type="arabicParenR"/>
              <a:defRPr/>
            </a:pPr>
            <a:r>
              <a:rPr lang="pl-PL" sz="1700" dirty="0">
                <a:latin typeface="Franklin Gothic Book" panose="020B0503020102020204" pitchFamily="34" charset="0"/>
              </a:rPr>
              <a:t>zgłaszać przewodniczącemu komisji na bieżąco uwagi i zastrzeżenia; </a:t>
            </a:r>
          </a:p>
          <a:p>
            <a:pPr marL="342900" indent="-342900">
              <a:buFont typeface="+mj-lt"/>
              <a:buAutoNum type="arabicParenR"/>
              <a:defRPr/>
            </a:pPr>
            <a:r>
              <a:rPr lang="pl-PL" sz="1700" dirty="0">
                <a:latin typeface="Franklin Gothic Book" panose="020B0503020102020204" pitchFamily="34" charset="0"/>
              </a:rPr>
              <a:t>wnosić uwagi do protokołu głosowania, z wymienieniem konkretnych zarzutów; </a:t>
            </a:r>
          </a:p>
          <a:p>
            <a:pPr marL="342900" indent="-342900">
              <a:buFont typeface="+mj-lt"/>
              <a:buAutoNum type="arabicParenR"/>
              <a:defRPr/>
            </a:pPr>
            <a:r>
              <a:rPr lang="pl-PL" sz="1700" dirty="0">
                <a:latin typeface="Franklin Gothic Book" panose="020B0503020102020204" pitchFamily="34" charset="0"/>
              </a:rPr>
              <a:t>być obecni przy przewożeniu i przekazywaniu protokołów; </a:t>
            </a:r>
          </a:p>
          <a:p>
            <a:pPr marL="342900" indent="-342900">
              <a:buFont typeface="+mj-lt"/>
              <a:buAutoNum type="arabicParenR"/>
              <a:defRPr/>
            </a:pPr>
            <a:r>
              <a:rPr lang="pl-PL" sz="1700" dirty="0">
                <a:latin typeface="Franklin Gothic Book" panose="020B0503020102020204" pitchFamily="34" charset="0"/>
              </a:rPr>
              <a:t>być obecni przy sprawdzaniu prawidłowości ustalenia wyników głosowania; </a:t>
            </a:r>
          </a:p>
          <a:p>
            <a:pPr marL="342900" indent="-342900">
              <a:buFont typeface="+mj-lt"/>
              <a:buAutoNum type="arabicParenR"/>
              <a:defRPr/>
            </a:pPr>
            <a:r>
              <a:rPr lang="pl-PL" sz="1700" dirty="0">
                <a:latin typeface="Franklin Gothic Book" panose="020B0503020102020204" pitchFamily="34" charset="0"/>
              </a:rPr>
              <a:t>być obecni przy wprowadzaniu danych do sieci elektronicznego przesyłania danych. </a:t>
            </a:r>
          </a:p>
          <a:p>
            <a:pPr marL="342900" indent="-342900">
              <a:buFont typeface="+mj-lt"/>
              <a:buAutoNum type="arabicParenR"/>
              <a:defRPr/>
            </a:pPr>
            <a:r>
              <a:rPr lang="pl-PL" sz="1700" dirty="0">
                <a:latin typeface="Franklin Gothic Book" panose="020B0503020102020204" pitchFamily="34" charset="0"/>
              </a:rPr>
              <a:t>mogą zmieniać się w ciągu godzin pracy komisji. Jednakże po zakończeniu głosowania, </a:t>
            </a:r>
            <a:r>
              <a:rPr lang="pl-PL" sz="1700" b="1" dirty="0">
                <a:latin typeface="Franklin Gothic Book" panose="020B0503020102020204" pitchFamily="34" charset="0"/>
              </a:rPr>
              <a:t>w trakcie czynności związanych z ustalaniem wyników głosowania, zmieniać się nie mogą.</a:t>
            </a:r>
          </a:p>
        </p:txBody>
      </p:sp>
      <p:sp>
        <p:nvSpPr>
          <p:cNvPr id="7" name="Prostokąt 4"/>
          <p:cNvSpPr>
            <a:spLocks noChangeArrowheads="1"/>
          </p:cNvSpPr>
          <p:nvPr/>
        </p:nvSpPr>
        <p:spPr bwMode="auto">
          <a:xfrm>
            <a:off x="266029" y="5827987"/>
            <a:ext cx="7632700" cy="708025"/>
          </a:xfrm>
          <a:prstGeom prst="rect">
            <a:avLst/>
          </a:prstGeom>
          <a:solidFill>
            <a:srgbClr val="9D032A"/>
          </a:solidFill>
          <a:ln w="28575">
            <a:solidFill>
              <a:schemeClr val="bg1">
                <a:lumMod val="75000"/>
              </a:schemeClr>
            </a:solidFill>
            <a:miter lim="800000"/>
            <a:headEnd/>
            <a:tailEnd/>
          </a:ln>
        </p:spPr>
        <p:txBody>
          <a:bodyPr>
            <a:spAutoFit/>
          </a:bodyPr>
          <a:lstStyle/>
          <a:p>
            <a:pPr algn="just">
              <a:defRPr/>
            </a:pPr>
            <a:r>
              <a:rPr lang="pl-PL" sz="2000" b="1" dirty="0">
                <a:solidFill>
                  <a:schemeClr val="bg1"/>
                </a:solidFill>
                <a:latin typeface="Franklin Gothic Book" panose="020B0503020102020204" pitchFamily="34" charset="0"/>
                <a:cs typeface="Arial" panose="020B0604020202020204" pitchFamily="34" charset="0"/>
              </a:rPr>
              <a:t>wykonywanie uprawnień mężów zaufania nie może utrudniać pracy</a:t>
            </a:r>
          </a:p>
          <a:p>
            <a:pPr algn="just">
              <a:defRPr/>
            </a:pPr>
            <a:r>
              <a:rPr lang="pl-PL" sz="2000" b="1" dirty="0">
                <a:solidFill>
                  <a:schemeClr val="bg1"/>
                </a:solidFill>
                <a:latin typeface="Franklin Gothic Book" panose="020B0503020102020204" pitchFamily="34" charset="0"/>
                <a:cs typeface="Arial" panose="020B0604020202020204" pitchFamily="34" charset="0"/>
              </a:rPr>
              <a:t>komisji, zakłócać powagi głosowania ani naruszać jego tajności.</a:t>
            </a:r>
          </a:p>
        </p:txBody>
      </p:sp>
      <p:sp>
        <p:nvSpPr>
          <p:cNvPr id="3" name="Symbol zastępczy numeru slajdu 2">
            <a:extLst>
              <a:ext uri="{FF2B5EF4-FFF2-40B4-BE49-F238E27FC236}">
                <a16:creationId xmlns:a16="http://schemas.microsoft.com/office/drawing/2014/main" xmlns="" id="{C0776265-AA18-44A5-A459-74045A20BB83}"/>
              </a:ext>
            </a:extLst>
          </p:cNvPr>
          <p:cNvSpPr>
            <a:spLocks noGrp="1"/>
          </p:cNvSpPr>
          <p:nvPr>
            <p:ph type="sldNum" idx="12"/>
          </p:nvPr>
        </p:nvSpPr>
        <p:spPr/>
        <p:txBody>
          <a:bodyPr/>
          <a:lstStyle/>
          <a:p>
            <a:fld id="{1AD84A18-9CD5-4651-9EFB-5D7BAC229282}" type="slidenum">
              <a:rPr lang="pl-PL" smtClean="0"/>
              <a:t>7</a:t>
            </a:fld>
            <a:endParaRPr lang="pl-PL"/>
          </a:p>
        </p:txBody>
      </p:sp>
      <p:pic>
        <p:nvPicPr>
          <p:cNvPr id="6"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pole tekstowe 1"/>
          <p:cNvSpPr txBox="1">
            <a:spLocks noChangeArrowheads="1"/>
          </p:cNvSpPr>
          <p:nvPr/>
        </p:nvSpPr>
        <p:spPr bwMode="auto">
          <a:xfrm>
            <a:off x="201613" y="784206"/>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PRZERWA W GŁOSOWANIU</a:t>
            </a:r>
            <a:endParaRPr lang="pl-PL" altLang="pl-PL" sz="2000" dirty="0">
              <a:solidFill>
                <a:schemeClr val="bg1"/>
              </a:solidFill>
              <a:latin typeface="Arial Black" panose="020B0A04020102020204" pitchFamily="34" charset="0"/>
            </a:endParaRPr>
          </a:p>
        </p:txBody>
      </p:sp>
      <p:sp>
        <p:nvSpPr>
          <p:cNvPr id="93187" name="Rectangle 1"/>
          <p:cNvSpPr>
            <a:spLocks noChangeArrowheads="1"/>
          </p:cNvSpPr>
          <p:nvPr/>
        </p:nvSpPr>
        <p:spPr bwMode="auto">
          <a:xfrm>
            <a:off x="99712" y="1706544"/>
            <a:ext cx="845978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2698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98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98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9pPr>
          </a:lstStyle>
          <a:p>
            <a:pPr marL="342900" indent="-342900" algn="just" eaLnBrk="1" hangingPunct="1">
              <a:lnSpc>
                <a:spcPct val="100000"/>
              </a:lnSpc>
              <a:spcBef>
                <a:spcPct val="0"/>
              </a:spcBef>
              <a:defRPr/>
            </a:pPr>
            <a:r>
              <a:rPr lang="pl-PL" altLang="pl-PL" sz="1800" b="1" u="sng" dirty="0">
                <a:solidFill>
                  <a:schemeClr val="accent5"/>
                </a:solidFill>
                <a:latin typeface="+mn-lt"/>
                <a:cs typeface="Times New Roman" panose="02020603050405020304" pitchFamily="18" charset="0"/>
              </a:rPr>
              <a:t>głosowania nie wolno przerywać </a:t>
            </a:r>
            <a:r>
              <a:rPr lang="pl-PL" altLang="pl-PL" sz="1800" dirty="0">
                <a:latin typeface="+mn-lt"/>
                <a:cs typeface="Times New Roman" panose="02020603050405020304" pitchFamily="18" charset="0"/>
              </a:rPr>
              <a:t>– tylko nadzwyczajne wydarzenia</a:t>
            </a:r>
          </a:p>
          <a:p>
            <a:pPr algn="just" eaLnBrk="1" hangingPunct="1">
              <a:lnSpc>
                <a:spcPct val="100000"/>
              </a:lnSpc>
              <a:spcBef>
                <a:spcPct val="0"/>
              </a:spcBef>
              <a:buFont typeface="Arial" panose="020B0604020202020204" pitchFamily="34" charset="0"/>
              <a:buNone/>
              <a:defRPr/>
            </a:pPr>
            <a:r>
              <a:rPr lang="pl-PL" altLang="pl-PL" sz="1800" dirty="0">
                <a:latin typeface="+mn-lt"/>
                <a:cs typeface="Times New Roman" panose="02020603050405020304" pitchFamily="18" charset="0"/>
              </a:rPr>
              <a:t>	 (np. katastrofa budowlana dotycząca budynku) dają podstawę</a:t>
            </a:r>
          </a:p>
          <a:p>
            <a:pPr marL="171450" indent="-171450" algn="just" eaLnBrk="1" hangingPunct="1">
              <a:lnSpc>
                <a:spcPct val="100000"/>
              </a:lnSpc>
              <a:spcBef>
                <a:spcPct val="0"/>
              </a:spcBef>
              <a:defRPr/>
            </a:pPr>
            <a:endParaRPr lang="pl-PL" altLang="pl-PL" sz="400" dirty="0">
              <a:latin typeface="+mn-lt"/>
              <a:cs typeface="Times New Roman" panose="02020603050405020304" pitchFamily="18" charset="0"/>
            </a:endParaRPr>
          </a:p>
          <a:p>
            <a:pPr marL="342900" indent="-342900" eaLnBrk="1" hangingPunct="1">
              <a:lnSpc>
                <a:spcPct val="100000"/>
              </a:lnSpc>
              <a:spcBef>
                <a:spcPct val="0"/>
              </a:spcBef>
              <a:defRPr/>
            </a:pPr>
            <a:endParaRPr lang="pl-PL" altLang="pl-PL" sz="1800" dirty="0">
              <a:latin typeface="+mn-lt"/>
              <a:cs typeface="Times New Roman" panose="02020603050405020304" pitchFamily="18" charset="0"/>
            </a:endParaRPr>
          </a:p>
          <a:p>
            <a:pPr marL="342900" indent="-342900" eaLnBrk="1" hangingPunct="1">
              <a:lnSpc>
                <a:spcPct val="100000"/>
              </a:lnSpc>
              <a:spcBef>
                <a:spcPct val="0"/>
              </a:spcBef>
              <a:defRPr/>
            </a:pPr>
            <a:r>
              <a:rPr lang="pl-PL" altLang="pl-PL" sz="1800" dirty="0">
                <a:latin typeface="+mn-lt"/>
                <a:cs typeface="Times New Roman" panose="02020603050405020304" pitchFamily="18" charset="0"/>
              </a:rPr>
              <a:t>brak pieczęci, trudność w dostaniu się do budynku  lub lokalu przed      rozpoczęciem głosowania, zapełnienie się urny -  </a:t>
            </a:r>
            <a:r>
              <a:rPr lang="pl-PL" altLang="pl-PL" sz="1800" b="1" dirty="0">
                <a:solidFill>
                  <a:srgbClr val="FF0000"/>
                </a:solidFill>
                <a:latin typeface="+mn-lt"/>
                <a:cs typeface="Times New Roman" panose="02020603050405020304" pitchFamily="18" charset="0"/>
              </a:rPr>
              <a:t>to nie są nadzwyczajne  wydarzenia!!! </a:t>
            </a:r>
          </a:p>
        </p:txBody>
      </p:sp>
      <p:sp>
        <p:nvSpPr>
          <p:cNvPr id="5" name="Prostokąt 4"/>
          <p:cNvSpPr/>
          <p:nvPr/>
        </p:nvSpPr>
        <p:spPr>
          <a:xfrm>
            <a:off x="201613" y="3522426"/>
            <a:ext cx="8785225" cy="830997"/>
          </a:xfrm>
          <a:prstGeom prst="rect">
            <a:avLst/>
          </a:prstGeom>
          <a:solidFill>
            <a:srgbClr val="9D032A"/>
          </a:solidFill>
          <a:ln w="28575">
            <a:solidFill>
              <a:schemeClr val="bg1">
                <a:lumMod val="75000"/>
              </a:schemeClr>
            </a:solidFill>
          </a:ln>
        </p:spPr>
        <p:txBody>
          <a:bodyPr>
            <a:spAutoFit/>
          </a:bodyPr>
          <a:lstStyle>
            <a:lvl1pPr>
              <a:tabLst>
                <a:tab pos="269875" algn="l"/>
              </a:tabLst>
              <a:defRPr>
                <a:solidFill>
                  <a:schemeClr val="tx1"/>
                </a:solidFill>
                <a:latin typeface="Arial" panose="020B0604020202020204" pitchFamily="34" charset="0"/>
              </a:defRPr>
            </a:lvl1pPr>
            <a:lvl2pPr marL="742950" indent="-285750">
              <a:tabLst>
                <a:tab pos="269875" algn="l"/>
              </a:tabLst>
              <a:defRPr>
                <a:solidFill>
                  <a:schemeClr val="tx1"/>
                </a:solidFill>
                <a:latin typeface="Arial" panose="020B0604020202020204" pitchFamily="34" charset="0"/>
              </a:defRPr>
            </a:lvl2pPr>
            <a:lvl3pPr marL="1143000" indent="-228600">
              <a:tabLst>
                <a:tab pos="269875" algn="l"/>
              </a:tabLst>
              <a:defRPr>
                <a:solidFill>
                  <a:schemeClr val="tx1"/>
                </a:solidFill>
                <a:latin typeface="Arial" panose="020B0604020202020204" pitchFamily="34" charset="0"/>
              </a:defRPr>
            </a:lvl3pPr>
            <a:lvl4pPr marL="1600200" indent="-228600">
              <a:tabLst>
                <a:tab pos="269875" algn="l"/>
              </a:tabLst>
              <a:defRPr>
                <a:solidFill>
                  <a:schemeClr val="tx1"/>
                </a:solidFill>
                <a:latin typeface="Arial" panose="020B0604020202020204" pitchFamily="34" charset="0"/>
              </a:defRPr>
            </a:lvl4pPr>
            <a:lvl5pPr marL="2057400" indent="-228600">
              <a:tabLst>
                <a:tab pos="2698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698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698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698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a:defRPr/>
            </a:pPr>
            <a:r>
              <a:rPr lang="pl-PL" altLang="pl-PL" sz="1600" b="1" dirty="0">
                <a:solidFill>
                  <a:schemeClr val="bg1"/>
                </a:solidFill>
                <a:latin typeface="Calibri Light" panose="020F0302020204030204" pitchFamily="34" charset="0"/>
                <a:cs typeface="Times New Roman" panose="02020603050405020304" pitchFamily="18" charset="0"/>
              </a:rPr>
              <a:t>o przyczynach uzasadniających — zdaniem komisji — zarządzenie przerwy w głosowaniu, jego przedłużenie lub odroczenie komisja powiadamia niezwłocznie Okręgową Komisję Wyborczą </a:t>
            </a:r>
            <a:r>
              <a:rPr lang="pl-PL" altLang="pl-PL" sz="1600" b="1" dirty="0" smtClean="0">
                <a:solidFill>
                  <a:schemeClr val="bg1"/>
                </a:solidFill>
                <a:latin typeface="Calibri Light" panose="020F0302020204030204" pitchFamily="34" charset="0"/>
                <a:cs typeface="Times New Roman" panose="02020603050405020304" pitchFamily="18" charset="0"/>
              </a:rPr>
              <a:t>i </a:t>
            </a:r>
            <a:r>
              <a:rPr lang="pl-PL" altLang="pl-PL" sz="1600" b="1" u="sng" dirty="0">
                <a:solidFill>
                  <a:schemeClr val="accent4">
                    <a:lumMod val="40000"/>
                    <a:lumOff val="60000"/>
                  </a:schemeClr>
                </a:solidFill>
                <a:latin typeface="Calibri Light" panose="020F0302020204030204" pitchFamily="34" charset="0"/>
                <a:cs typeface="Times New Roman" panose="02020603050405020304" pitchFamily="18" charset="0"/>
              </a:rPr>
              <a:t>za jej zgodą</a:t>
            </a:r>
            <a:r>
              <a:rPr lang="pl-PL" altLang="pl-PL" sz="1600" b="1" dirty="0">
                <a:solidFill>
                  <a:schemeClr val="accent4">
                    <a:lumMod val="40000"/>
                    <a:lumOff val="60000"/>
                  </a:schemeClr>
                </a:solidFill>
                <a:latin typeface="Calibri Light" panose="020F0302020204030204" pitchFamily="34" charset="0"/>
                <a:cs typeface="Times New Roman" panose="02020603050405020304" pitchFamily="18" charset="0"/>
              </a:rPr>
              <a:t> </a:t>
            </a:r>
            <a:r>
              <a:rPr lang="pl-PL" altLang="pl-PL" sz="1600" b="1" dirty="0">
                <a:solidFill>
                  <a:schemeClr val="bg1"/>
                </a:solidFill>
                <a:latin typeface="Calibri Light" panose="020F0302020204030204" pitchFamily="34" charset="0"/>
                <a:cs typeface="Times New Roman" panose="02020603050405020304" pitchFamily="18" charset="0"/>
              </a:rPr>
              <a:t>podejmuje uchwałę w tej sprawie. </a:t>
            </a:r>
          </a:p>
        </p:txBody>
      </p:sp>
      <p:sp>
        <p:nvSpPr>
          <p:cNvPr id="106501" name="Prostokąt 5"/>
          <p:cNvSpPr>
            <a:spLocks noChangeArrowheads="1"/>
          </p:cNvSpPr>
          <p:nvPr/>
        </p:nvSpPr>
        <p:spPr bwMode="auto">
          <a:xfrm>
            <a:off x="203200" y="4658325"/>
            <a:ext cx="8783638" cy="1230313"/>
          </a:xfrm>
          <a:prstGeom prst="rect">
            <a:avLst/>
          </a:prstGeom>
          <a:noFill/>
          <a:ln w="28575">
            <a:solidFill>
              <a:srgbClr val="9D032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tabLst>
                <a:tab pos="2698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98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98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b="1" u="sng" dirty="0">
                <a:latin typeface="Calibri Light" panose="020F0302020204030204" pitchFamily="34" charset="0"/>
                <a:cs typeface="Times New Roman" panose="02020603050405020304" pitchFamily="18" charset="0"/>
              </a:rPr>
              <a:t>uchwałę</a:t>
            </a:r>
            <a:r>
              <a:rPr lang="pl-PL" altLang="pl-PL" sz="1800" dirty="0">
                <a:latin typeface="Calibri Light" panose="020F0302020204030204" pitchFamily="34" charset="0"/>
                <a:cs typeface="Times New Roman" panose="02020603050405020304" pitchFamily="18" charset="0"/>
              </a:rPr>
              <a:t> o zarządzeniu przerwy w głosowaniu, jego przedłużeniu lub odroczeniu komisja bezzwłocznie:</a:t>
            </a:r>
          </a:p>
          <a:p>
            <a:pPr algn="just">
              <a:lnSpc>
                <a:spcPct val="100000"/>
              </a:lnSpc>
              <a:spcBef>
                <a:spcPct val="0"/>
              </a:spcBef>
              <a:buFont typeface="Wingdings" panose="05000000000000000000" pitchFamily="2" charset="2"/>
              <a:buChar char="§"/>
            </a:pPr>
            <a:r>
              <a:rPr lang="pl-PL" altLang="pl-PL" sz="1800" dirty="0">
                <a:latin typeface="Calibri Light" panose="020F0302020204030204" pitchFamily="34" charset="0"/>
                <a:cs typeface="Times New Roman" panose="02020603050405020304" pitchFamily="18" charset="0"/>
              </a:rPr>
              <a:t> podaje do publicznej wiadomości, </a:t>
            </a:r>
          </a:p>
          <a:p>
            <a:pPr algn="just">
              <a:lnSpc>
                <a:spcPct val="100000"/>
              </a:lnSpc>
              <a:spcBef>
                <a:spcPct val="0"/>
              </a:spcBef>
              <a:buFont typeface="Wingdings" panose="05000000000000000000" pitchFamily="2" charset="2"/>
              <a:buChar char="§"/>
            </a:pPr>
            <a:r>
              <a:rPr lang="pl-PL" altLang="pl-PL" sz="1800" dirty="0">
                <a:latin typeface="Calibri Light" panose="020F0302020204030204" pitchFamily="34" charset="0"/>
                <a:cs typeface="Times New Roman" panose="02020603050405020304" pitchFamily="18" charset="0"/>
              </a:rPr>
              <a:t> przesyła  Rejonowej Komisji Wyborczej</a:t>
            </a:r>
          </a:p>
        </p:txBody>
      </p:sp>
      <p:sp>
        <p:nvSpPr>
          <p:cNvPr id="7" name="Prostokąt 6"/>
          <p:cNvSpPr/>
          <p:nvPr/>
        </p:nvSpPr>
        <p:spPr>
          <a:xfrm>
            <a:off x="201613" y="6046316"/>
            <a:ext cx="8785225" cy="646112"/>
          </a:xfrm>
          <a:prstGeom prst="rect">
            <a:avLst/>
          </a:prstGeom>
          <a:solidFill>
            <a:schemeClr val="bg1">
              <a:lumMod val="75000"/>
            </a:schemeClr>
          </a:solidFill>
          <a:ln w="28575">
            <a:solidFill>
              <a:srgbClr val="9D032A"/>
            </a:solidFill>
          </a:ln>
        </p:spPr>
        <p:txBody>
          <a:bodyPr>
            <a:spAutoFit/>
          </a:bodyPr>
          <a:lstStyle>
            <a:lvl1pPr>
              <a:tabLst>
                <a:tab pos="269875" algn="l"/>
              </a:tabLst>
              <a:defRPr>
                <a:solidFill>
                  <a:schemeClr val="tx1"/>
                </a:solidFill>
                <a:latin typeface="Arial" panose="020B0604020202020204" pitchFamily="34" charset="0"/>
              </a:defRPr>
            </a:lvl1pPr>
            <a:lvl2pPr marL="742950" indent="-285750">
              <a:tabLst>
                <a:tab pos="269875" algn="l"/>
              </a:tabLst>
              <a:defRPr>
                <a:solidFill>
                  <a:schemeClr val="tx1"/>
                </a:solidFill>
                <a:latin typeface="Arial" panose="020B0604020202020204" pitchFamily="34" charset="0"/>
              </a:defRPr>
            </a:lvl2pPr>
            <a:lvl3pPr marL="1143000" indent="-228600">
              <a:tabLst>
                <a:tab pos="269875" algn="l"/>
              </a:tabLst>
              <a:defRPr>
                <a:solidFill>
                  <a:schemeClr val="tx1"/>
                </a:solidFill>
                <a:latin typeface="Arial" panose="020B0604020202020204" pitchFamily="34" charset="0"/>
              </a:defRPr>
            </a:lvl3pPr>
            <a:lvl4pPr marL="1600200" indent="-228600">
              <a:tabLst>
                <a:tab pos="269875" algn="l"/>
              </a:tabLst>
              <a:defRPr>
                <a:solidFill>
                  <a:schemeClr val="tx1"/>
                </a:solidFill>
                <a:latin typeface="Arial" panose="020B0604020202020204" pitchFamily="34" charset="0"/>
              </a:defRPr>
            </a:lvl4pPr>
            <a:lvl5pPr marL="2057400" indent="-228600">
              <a:tabLst>
                <a:tab pos="2698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698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698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698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a:defRPr/>
            </a:pPr>
            <a:r>
              <a:rPr lang="pl-PL" altLang="pl-PL" dirty="0">
                <a:latin typeface="Calibri Light" panose="020F0302020204030204" pitchFamily="34" charset="0"/>
                <a:cs typeface="Times New Roman" panose="02020603050405020304" pitchFamily="18" charset="0"/>
              </a:rPr>
              <a:t>Uchwałę załącza się do protokołu głosowania i czyni o tym adnotację w protokole w punkcie 18 protokołu głosowania</a:t>
            </a:r>
          </a:p>
        </p:txBody>
      </p:sp>
      <p:pic>
        <p:nvPicPr>
          <p:cNvPr id="8"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t>70</a:t>
            </a:fld>
            <a:endParaRPr lang="pl-PL"/>
          </a:p>
        </p:txBody>
      </p:sp>
    </p:spTree>
    <p:extLst>
      <p:ext uri="{BB962C8B-B14F-4D97-AF65-F5344CB8AC3E}">
        <p14:creationId xmlns:p14="http://schemas.microsoft.com/office/powerpoint/2010/main" val="39659059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pole tekstowe 1"/>
          <p:cNvSpPr txBox="1">
            <a:spLocks noChangeArrowheads="1"/>
          </p:cNvSpPr>
          <p:nvPr/>
        </p:nvSpPr>
        <p:spPr bwMode="auto">
          <a:xfrm>
            <a:off x="0" y="819622"/>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ZAKOŃCZENIE GŁOSOWANIA</a:t>
            </a:r>
            <a:endParaRPr lang="pl-PL" altLang="pl-PL" sz="2000" dirty="0">
              <a:solidFill>
                <a:schemeClr val="bg1"/>
              </a:solidFill>
              <a:latin typeface="Arial Black" panose="020B0A04020102020204" pitchFamily="34" charset="0"/>
            </a:endParaRPr>
          </a:p>
        </p:txBody>
      </p:sp>
      <p:sp>
        <p:nvSpPr>
          <p:cNvPr id="3" name="pole tekstowe 2"/>
          <p:cNvSpPr txBox="1"/>
          <p:nvPr/>
        </p:nvSpPr>
        <p:spPr>
          <a:xfrm>
            <a:off x="1708448" y="1943315"/>
            <a:ext cx="5545112" cy="400050"/>
          </a:xfrm>
          <a:prstGeom prst="rect">
            <a:avLst/>
          </a:prstGeom>
          <a:solidFill>
            <a:schemeClr val="bg1">
              <a:lumMod val="75000"/>
            </a:schemeClr>
          </a:solidFill>
          <a:ln>
            <a:solidFill>
              <a:srgbClr val="9D032A"/>
            </a:solidFill>
          </a:ln>
        </p:spPr>
        <p:txBody>
          <a:bodyPr wrap="square">
            <a:spAutoFit/>
          </a:bodyPr>
          <a:lstStyle/>
          <a:p>
            <a:pPr>
              <a:defRPr/>
            </a:pPr>
            <a:r>
              <a:rPr lang="pl-PL" sz="2000" b="1" dirty="0">
                <a:latin typeface="Arial Black" panose="020B0A04020102020204" pitchFamily="34" charset="0"/>
              </a:rPr>
              <a:t>  o godz. 21.00 komisja zamyka lokal </a:t>
            </a:r>
          </a:p>
        </p:txBody>
      </p:sp>
      <p:sp>
        <p:nvSpPr>
          <p:cNvPr id="107524" name="Rectangle 19"/>
          <p:cNvSpPr>
            <a:spLocks noGrp="1" noChangeArrowheads="1"/>
          </p:cNvSpPr>
          <p:nvPr>
            <p:ph idx="4294967295"/>
          </p:nvPr>
        </p:nvSpPr>
        <p:spPr>
          <a:xfrm>
            <a:off x="0" y="2343365"/>
            <a:ext cx="8731250" cy="5040312"/>
          </a:xfrm>
        </p:spPr>
        <p:txBody>
          <a:bodyPr/>
          <a:lstStyle/>
          <a:p>
            <a:pPr algn="ctr" eaLnBrk="1" hangingPunct="1">
              <a:lnSpc>
                <a:spcPct val="60000"/>
              </a:lnSpc>
              <a:buFont typeface="Wingdings" panose="05000000000000000000" pitchFamily="2" charset="2"/>
              <a:buNone/>
            </a:pPr>
            <a:endParaRPr lang="pl-PL" altLang="pl-PL" sz="600" dirty="0">
              <a:latin typeface="Calibri Light" panose="020F0302020204030204" pitchFamily="34" charset="0"/>
            </a:endParaRPr>
          </a:p>
          <a:p>
            <a:pPr algn="just">
              <a:lnSpc>
                <a:spcPct val="100000"/>
              </a:lnSpc>
              <a:buFont typeface="Arial" panose="020B0604020202020204" pitchFamily="34" charset="0"/>
              <a:buChar char="•"/>
            </a:pPr>
            <a:r>
              <a:rPr lang="pl-PL" altLang="pl-PL" sz="1800" dirty="0">
                <a:cs typeface="Calibri" panose="020F0502020204030204" pitchFamily="34" charset="0"/>
              </a:rPr>
              <a:t>osobom przybyłym do lokalu przed 21</a:t>
            </a:r>
            <a:r>
              <a:rPr lang="pl-PL" altLang="pl-PL" sz="1800" baseline="30000" dirty="0">
                <a:cs typeface="Calibri" panose="020F0502020204030204" pitchFamily="34" charset="0"/>
              </a:rPr>
              <a:t>00</a:t>
            </a:r>
            <a:r>
              <a:rPr lang="pl-PL" altLang="pl-PL" sz="1800" dirty="0">
                <a:cs typeface="Calibri" panose="020F0502020204030204" pitchFamily="34" charset="0"/>
              </a:rPr>
              <a:t> należy umożliwić oddanie głosu;</a:t>
            </a:r>
          </a:p>
          <a:p>
            <a:pPr algn="just">
              <a:lnSpc>
                <a:spcPct val="100000"/>
              </a:lnSpc>
              <a:buFont typeface="Arial" panose="020B0604020202020204" pitchFamily="34" charset="0"/>
              <a:buChar char="•"/>
            </a:pPr>
            <a:r>
              <a:rPr lang="pl-PL" altLang="pl-PL" sz="1800" dirty="0">
                <a:cs typeface="Calibri" panose="020F0502020204030204" pitchFamily="34" charset="0"/>
              </a:rPr>
              <a:t>w przypadku podjęcia przez komisję uchwały o </a:t>
            </a:r>
            <a:r>
              <a:rPr lang="pl-PL" altLang="pl-PL" sz="1800" b="1" dirty="0">
                <a:solidFill>
                  <a:srgbClr val="9D032A"/>
                </a:solidFill>
                <a:cs typeface="Calibri" panose="020F0502020204030204" pitchFamily="34" charset="0"/>
              </a:rPr>
              <a:t>przedłużeniu głosowania </a:t>
            </a:r>
            <a:r>
              <a:rPr lang="pl-PL" altLang="pl-PL" sz="1800" dirty="0">
                <a:cs typeface="Calibri" panose="020F0502020204030204" pitchFamily="34" charset="0"/>
              </a:rPr>
              <a:t>lokal komisji jest zamykany później niż o godz. 21</a:t>
            </a:r>
            <a:r>
              <a:rPr lang="pl-PL" altLang="pl-PL" sz="1800" baseline="30000" dirty="0">
                <a:cs typeface="Calibri" panose="020F0502020204030204" pitchFamily="34" charset="0"/>
              </a:rPr>
              <a:t>00</a:t>
            </a:r>
            <a:r>
              <a:rPr lang="pl-PL" altLang="pl-PL" sz="1800" dirty="0">
                <a:cs typeface="Calibri" panose="020F0502020204030204" pitchFamily="34" charset="0"/>
              </a:rPr>
              <a:t>, tj. o godzinie wynikającej z uchwały;</a:t>
            </a:r>
          </a:p>
          <a:p>
            <a:pPr algn="just">
              <a:lnSpc>
                <a:spcPct val="100000"/>
              </a:lnSpc>
              <a:buFont typeface="Arial" panose="020B0604020202020204" pitchFamily="34" charset="0"/>
              <a:buChar char="•"/>
            </a:pPr>
            <a:r>
              <a:rPr lang="pl-PL" altLang="pl-PL" sz="1800" b="1" dirty="0">
                <a:cs typeface="Calibri" panose="020F0502020204030204" pitchFamily="34" charset="0"/>
              </a:rPr>
              <a:t>w obwodach odrębnych </a:t>
            </a:r>
            <a:r>
              <a:rPr lang="pl-PL" altLang="pl-PL" sz="1800" dirty="0">
                <a:cs typeface="Calibri" panose="020F0502020204030204" pitchFamily="34" charset="0"/>
              </a:rPr>
              <a:t>komisja może zarządzić wcześniejsze zakończenie głosowania, </a:t>
            </a:r>
            <a:r>
              <a:rPr lang="pl-PL" altLang="pl-PL" sz="1800" b="1" dirty="0">
                <a:solidFill>
                  <a:srgbClr val="FF0000"/>
                </a:solidFill>
                <a:cs typeface="Calibri" panose="020F0502020204030204" pitchFamily="34" charset="0"/>
              </a:rPr>
              <a:t>pod warunkiem że wszyscy  wyborcy wpisani do spisu oddali swoje głosy </a:t>
            </a:r>
            <a:r>
              <a:rPr lang="pl-PL" altLang="pl-PL" sz="1800" b="1" dirty="0">
                <a:solidFill>
                  <a:srgbClr val="9D032A"/>
                </a:solidFill>
                <a:cs typeface="Calibri" panose="020F0502020204030204" pitchFamily="34" charset="0"/>
              </a:rPr>
              <a:t>– </a:t>
            </a:r>
            <a:r>
              <a:rPr lang="pl-PL" altLang="pl-PL" sz="1800" b="1" dirty="0">
                <a:cs typeface="Calibri" panose="020F0502020204030204" pitchFamily="34" charset="0"/>
              </a:rPr>
              <a:t>zarządzenie wcześniejszego zakończenia głosowania może nastąpić nie wcześniej niż o godzinie 18</a:t>
            </a:r>
            <a:r>
              <a:rPr lang="pl-PL" altLang="pl-PL" sz="1800" b="1" baseline="30000" dirty="0">
                <a:cs typeface="Calibri" panose="020F0502020204030204" pitchFamily="34" charset="0"/>
              </a:rPr>
              <a:t>00</a:t>
            </a:r>
            <a:r>
              <a:rPr lang="pl-PL" altLang="pl-PL" sz="1800" b="1" dirty="0">
                <a:cs typeface="Calibri" panose="020F0502020204030204" pitchFamily="34" charset="0"/>
              </a:rPr>
              <a:t>.</a:t>
            </a:r>
            <a:r>
              <a:rPr lang="pl-PL" altLang="pl-PL" sz="1800" dirty="0">
                <a:cs typeface="Calibri" panose="020F0502020204030204" pitchFamily="34" charset="0"/>
              </a:rPr>
              <a:t> </a:t>
            </a:r>
          </a:p>
          <a:p>
            <a:pPr algn="just">
              <a:lnSpc>
                <a:spcPct val="100000"/>
              </a:lnSpc>
              <a:buFont typeface="Arial" panose="020B0604020202020204" pitchFamily="34" charset="0"/>
              <a:buChar char="•"/>
            </a:pPr>
            <a:r>
              <a:rPr lang="pl-PL" altLang="pl-PL" sz="1800" dirty="0">
                <a:cs typeface="Calibri" panose="020F0502020204030204" pitchFamily="34" charset="0"/>
              </a:rPr>
              <a:t>podanie do publicznej wiadomości protokołu głosowania w obwodzie </a:t>
            </a:r>
          </a:p>
          <a:p>
            <a:pPr algn="ctr">
              <a:lnSpc>
                <a:spcPct val="100000"/>
              </a:lnSpc>
              <a:buFont typeface="Arial" panose="020B0604020202020204" pitchFamily="34" charset="0"/>
              <a:buNone/>
            </a:pPr>
            <a:endParaRPr lang="pl-PL" altLang="pl-PL" sz="2000" b="1" dirty="0">
              <a:latin typeface="Calibri Light" panose="020F0302020204030204" pitchFamily="34" charset="0"/>
              <a:cs typeface="Times New Roman" panose="02020603050405020304" pitchFamily="18" charset="0"/>
            </a:endParaRPr>
          </a:p>
          <a:p>
            <a:pPr eaLnBrk="1" hangingPunct="1">
              <a:lnSpc>
                <a:spcPct val="100000"/>
              </a:lnSpc>
              <a:buFont typeface="Wingdings" panose="05000000000000000000" pitchFamily="2" charset="2"/>
              <a:buNone/>
            </a:pPr>
            <a:endParaRPr lang="pl-PL" altLang="pl-PL" sz="2000" dirty="0">
              <a:latin typeface="Calibri Light" panose="020F0302020204030204" pitchFamily="34" charset="0"/>
            </a:endParaRPr>
          </a:p>
        </p:txBody>
      </p:sp>
      <p:pic>
        <p:nvPicPr>
          <p:cNvPr id="6"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t>71</a:t>
            </a:fld>
            <a:endParaRPr lang="pl-PL"/>
          </a:p>
        </p:txBody>
      </p:sp>
    </p:spTree>
    <p:extLst>
      <p:ext uri="{BB962C8B-B14F-4D97-AF65-F5344CB8AC3E}">
        <p14:creationId xmlns:p14="http://schemas.microsoft.com/office/powerpoint/2010/main" val="4151156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Prostokąt 1"/>
          <p:cNvSpPr>
            <a:spLocks noChangeArrowheads="1"/>
          </p:cNvSpPr>
          <p:nvPr/>
        </p:nvSpPr>
        <p:spPr bwMode="auto">
          <a:xfrm>
            <a:off x="195263" y="1222375"/>
            <a:ext cx="85693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gn="just">
              <a:lnSpc>
                <a:spcPct val="120000"/>
              </a:lnSpc>
              <a:spcBef>
                <a:spcPct val="0"/>
              </a:spcBef>
            </a:pPr>
            <a:r>
              <a:rPr lang="pl-PL" altLang="pl-PL" sz="1800" dirty="0" smtClean="0">
                <a:latin typeface="Arial" panose="020B0604020202020204" pitchFamily="34" charset="0"/>
              </a:rPr>
              <a:t>p</a:t>
            </a:r>
            <a:r>
              <a:rPr lang="pl-PL" altLang="pl-PL" sz="1800" dirty="0" smtClean="0">
                <a:latin typeface="Arial" panose="020B0604020202020204" pitchFamily="34" charset="0"/>
                <a:cs typeface="Times New Roman" panose="02020603050405020304" pitchFamily="18" charset="0"/>
              </a:rPr>
              <a:t>o </a:t>
            </a:r>
            <a:r>
              <a:rPr lang="pl-PL" altLang="pl-PL" sz="1800" dirty="0">
                <a:latin typeface="Arial" panose="020B0604020202020204" pitchFamily="34" charset="0"/>
                <a:cs typeface="Times New Roman" panose="02020603050405020304" pitchFamily="18" charset="0"/>
              </a:rPr>
              <a:t>opuszczeniu lokalu przez ostatniego wyborcę komisja zapieczętowuje otwór urny wyborczej, zaklejając go </a:t>
            </a:r>
            <a:r>
              <a:rPr lang="pl-PL" altLang="pl-PL" sz="1800" b="1" dirty="0">
                <a:solidFill>
                  <a:srgbClr val="9D032A"/>
                </a:solidFill>
                <a:latin typeface="Arial" panose="020B0604020202020204" pitchFamily="34" charset="0"/>
                <a:cs typeface="Times New Roman" panose="02020603050405020304" pitchFamily="18" charset="0"/>
              </a:rPr>
              <a:t>paskiem papieru opatrzonym pieczęcią komisji i podpisami jej członków;</a:t>
            </a:r>
            <a:endParaRPr lang="pl-PL" altLang="pl-PL" sz="1800" dirty="0">
              <a:solidFill>
                <a:srgbClr val="9D032A"/>
              </a:solidFill>
              <a:latin typeface="Arial" panose="020B0604020202020204" pitchFamily="34" charset="0"/>
              <a:cs typeface="Times New Roman" panose="02020603050405020304" pitchFamily="18" charset="0"/>
            </a:endParaRPr>
          </a:p>
        </p:txBody>
      </p:sp>
      <p:sp>
        <p:nvSpPr>
          <p:cNvPr id="92163" name="Prostokąt 3"/>
          <p:cNvSpPr>
            <a:spLocks noChangeArrowheads="1"/>
          </p:cNvSpPr>
          <p:nvPr/>
        </p:nvSpPr>
        <p:spPr bwMode="auto">
          <a:xfrm>
            <a:off x="214313" y="3357563"/>
            <a:ext cx="8569325" cy="1754187"/>
          </a:xfrm>
          <a:prstGeom prst="rect">
            <a:avLst/>
          </a:prstGeom>
          <a:noFill/>
          <a:ln w="28575">
            <a:solidFill>
              <a:srgbClr val="9D032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gn="just">
              <a:lnSpc>
                <a:spcPct val="100000"/>
              </a:lnSpc>
              <a:spcBef>
                <a:spcPct val="0"/>
              </a:spcBef>
              <a:defRPr/>
            </a:pPr>
            <a:r>
              <a:rPr lang="pl-PL" altLang="pl-PL" sz="1800" dirty="0" smtClean="0">
                <a:solidFill>
                  <a:srgbClr val="000000"/>
                </a:solidFill>
                <a:latin typeface="+mn-lt"/>
                <a:cs typeface="Arial" panose="020B0604020202020204" pitchFamily="34" charset="0"/>
              </a:rPr>
              <a:t>jeżeli </a:t>
            </a:r>
            <a:r>
              <a:rPr lang="pl-PL" altLang="pl-PL" sz="1800" dirty="0">
                <a:solidFill>
                  <a:srgbClr val="000000"/>
                </a:solidFill>
                <a:latin typeface="+mn-lt"/>
                <a:cs typeface="Arial" panose="020B0604020202020204" pitchFamily="34" charset="0"/>
              </a:rPr>
              <a:t>komisja otrzymała jednorazowe plomby (nalepki foliowe) opatrzone </a:t>
            </a:r>
            <a:r>
              <a:rPr lang="pl-PL" altLang="pl-PL" sz="1800" dirty="0" smtClean="0">
                <a:solidFill>
                  <a:srgbClr val="000000"/>
                </a:solidFill>
                <a:latin typeface="+mn-lt"/>
                <a:cs typeface="Arial" panose="020B0604020202020204" pitchFamily="34" charset="0"/>
              </a:rPr>
              <a:t>  unikatowym </a:t>
            </a:r>
            <a:r>
              <a:rPr lang="pl-PL" altLang="pl-PL" sz="1800" dirty="0">
                <a:solidFill>
                  <a:srgbClr val="000000"/>
                </a:solidFill>
                <a:latin typeface="+mn-lt"/>
                <a:cs typeface="Arial" panose="020B0604020202020204" pitchFamily="34" charset="0"/>
              </a:rPr>
              <a:t>numerem, za ich pomocą zabezpiecza wlot urny. </a:t>
            </a:r>
          </a:p>
          <a:p>
            <a:pPr marL="285750" indent="-285750" algn="just">
              <a:lnSpc>
                <a:spcPct val="100000"/>
              </a:lnSpc>
              <a:spcBef>
                <a:spcPct val="0"/>
              </a:spcBef>
              <a:defRPr/>
            </a:pPr>
            <a:r>
              <a:rPr lang="pl-PL" altLang="pl-PL" sz="1800" dirty="0" smtClean="0">
                <a:solidFill>
                  <a:srgbClr val="000000"/>
                </a:solidFill>
                <a:latin typeface="+mn-lt"/>
                <a:cs typeface="Arial" panose="020B0604020202020204" pitchFamily="34" charset="0"/>
              </a:rPr>
              <a:t>na </a:t>
            </a:r>
            <a:r>
              <a:rPr lang="pl-PL" altLang="pl-PL" sz="1800" dirty="0">
                <a:solidFill>
                  <a:srgbClr val="000000"/>
                </a:solidFill>
                <a:latin typeface="+mn-lt"/>
                <a:cs typeface="Arial" panose="020B0604020202020204" pitchFamily="34" charset="0"/>
              </a:rPr>
              <a:t>naklejce etykiety należy postawić pieczęć komisji. </a:t>
            </a:r>
          </a:p>
          <a:p>
            <a:pPr marL="342900" indent="-342900" algn="just">
              <a:lnSpc>
                <a:spcPct val="100000"/>
              </a:lnSpc>
              <a:spcBef>
                <a:spcPct val="0"/>
              </a:spcBef>
              <a:defRPr/>
            </a:pPr>
            <a:endParaRPr lang="pl-PL" altLang="pl-PL" sz="1800" dirty="0">
              <a:solidFill>
                <a:srgbClr val="000000"/>
              </a:solidFill>
              <a:latin typeface="+mn-lt"/>
              <a:cs typeface="Arial" panose="020B0604020202020204" pitchFamily="34" charset="0"/>
            </a:endParaRPr>
          </a:p>
          <a:p>
            <a:pPr marL="342900" indent="-342900" algn="just">
              <a:lnSpc>
                <a:spcPct val="100000"/>
              </a:lnSpc>
              <a:spcBef>
                <a:spcPct val="0"/>
              </a:spcBef>
              <a:defRPr/>
            </a:pPr>
            <a:r>
              <a:rPr lang="pl-PL" altLang="pl-PL" sz="1800" dirty="0">
                <a:solidFill>
                  <a:srgbClr val="000000"/>
                </a:solidFill>
                <a:latin typeface="+mn-lt"/>
                <a:cs typeface="Arial" panose="020B0604020202020204" pitchFamily="34" charset="0"/>
              </a:rPr>
              <a:t>unikatowy numer plomby przewodniczący komisji wpisuje do wewnętrznego protokołu.</a:t>
            </a:r>
          </a:p>
        </p:txBody>
      </p:sp>
      <p:pic>
        <p:nvPicPr>
          <p:cNvPr id="108548"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241550"/>
            <a:ext cx="417671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Prostokąt 8"/>
          <p:cNvSpPr>
            <a:spLocks noChangeArrowheads="1"/>
          </p:cNvSpPr>
          <p:nvPr/>
        </p:nvSpPr>
        <p:spPr bwMode="auto">
          <a:xfrm>
            <a:off x="214313" y="5484813"/>
            <a:ext cx="8424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b="1" dirty="0">
                <a:solidFill>
                  <a:srgbClr val="000000"/>
                </a:solidFill>
                <a:latin typeface="Arial" panose="020B0604020202020204" pitchFamily="34" charset="0"/>
                <a:cs typeface="Arial" panose="020B0604020202020204" pitchFamily="34" charset="0"/>
              </a:rPr>
              <a:t>należy pamiętać, że każda próba odklejenia nalepki spowoduje pojawienie się na niej napisu o tym informującego. </a:t>
            </a:r>
          </a:p>
        </p:txBody>
      </p:sp>
      <p:pic>
        <p:nvPicPr>
          <p:cNvPr id="6"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72</a:t>
            </a:fld>
            <a:endParaRPr lang="en-US" dirty="0"/>
          </a:p>
        </p:txBody>
      </p:sp>
    </p:spTree>
    <p:extLst>
      <p:ext uri="{BB962C8B-B14F-4D97-AF65-F5344CB8AC3E}">
        <p14:creationId xmlns:p14="http://schemas.microsoft.com/office/powerpoint/2010/main" val="31530393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pole tekstowe 1"/>
          <p:cNvSpPr txBox="1">
            <a:spLocks noChangeArrowheads="1"/>
          </p:cNvSpPr>
          <p:nvPr/>
        </p:nvSpPr>
        <p:spPr bwMode="auto">
          <a:xfrm>
            <a:off x="1280169" y="703737"/>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ZAKOŃCZENIE GŁOSOWANIA</a:t>
            </a:r>
            <a:endParaRPr lang="pl-PL" altLang="pl-PL" sz="2000" dirty="0">
              <a:solidFill>
                <a:srgbClr val="9D032A"/>
              </a:solidFill>
              <a:latin typeface="Arial Black" panose="020B0A04020102020204" pitchFamily="34" charset="0"/>
            </a:endParaRPr>
          </a:p>
        </p:txBody>
      </p:sp>
      <p:sp>
        <p:nvSpPr>
          <p:cNvPr id="7" name="Prostokąt 6"/>
          <p:cNvSpPr/>
          <p:nvPr/>
        </p:nvSpPr>
        <p:spPr>
          <a:xfrm>
            <a:off x="231287" y="5695633"/>
            <a:ext cx="6913463" cy="935038"/>
          </a:xfrm>
          <a:prstGeom prst="rect">
            <a:avLst/>
          </a:prstGeom>
          <a:no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09572" name="Prostokąt 4"/>
          <p:cNvSpPr>
            <a:spLocks noChangeArrowheads="1"/>
          </p:cNvSpPr>
          <p:nvPr/>
        </p:nvSpPr>
        <p:spPr bwMode="auto">
          <a:xfrm>
            <a:off x="397693" y="5480373"/>
            <a:ext cx="70182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2000" b="1" dirty="0">
              <a:solidFill>
                <a:srgbClr val="000000"/>
              </a:solidFill>
              <a:latin typeface="Arial" panose="020B0604020202020204" pitchFamily="34" charset="0"/>
              <a:cs typeface="Arial" panose="020B0604020202020204" pitchFamily="34" charset="0"/>
            </a:endParaRPr>
          </a:p>
          <a:p>
            <a:pPr>
              <a:lnSpc>
                <a:spcPct val="100000"/>
              </a:lnSpc>
              <a:spcBef>
                <a:spcPct val="0"/>
              </a:spcBef>
              <a:buFontTx/>
              <a:buNone/>
            </a:pPr>
            <a:r>
              <a:rPr lang="pl-PL" altLang="pl-PL" sz="1800" b="1" dirty="0">
                <a:solidFill>
                  <a:srgbClr val="000000"/>
                </a:solidFill>
                <a:latin typeface="Arial" panose="020B0604020202020204" pitchFamily="34" charset="0"/>
                <a:cs typeface="Arial" panose="020B0604020202020204" pitchFamily="34" charset="0"/>
              </a:rPr>
              <a:t>Jedynie w czasie otwierania urny i wyjmowania z niej kart dopuszczalna jest obecność w lokalu przedstawicieli prasy </a:t>
            </a:r>
          </a:p>
        </p:txBody>
      </p:sp>
      <p:sp>
        <p:nvSpPr>
          <p:cNvPr id="8" name="Prostokąt 7"/>
          <p:cNvSpPr/>
          <p:nvPr/>
        </p:nvSpPr>
        <p:spPr>
          <a:xfrm>
            <a:off x="284230" y="1161818"/>
            <a:ext cx="8497888" cy="4413516"/>
          </a:xfrm>
          <a:prstGeom prst="rect">
            <a:avLst/>
          </a:prstGeom>
        </p:spPr>
        <p:txBody>
          <a:bodyPr>
            <a:spAutoFit/>
          </a:bodyPr>
          <a:lstStyle/>
          <a:p>
            <a:pPr marL="342900" indent="-342900" algn="just">
              <a:lnSpc>
                <a:spcPct val="120000"/>
              </a:lnSpc>
              <a:buFont typeface="Arial" panose="020B0604020202020204" pitchFamily="34" charset="0"/>
              <a:buChar char="•"/>
              <a:defRPr/>
            </a:pPr>
            <a:r>
              <a:rPr lang="pl-PL" sz="1800" dirty="0">
                <a:latin typeface="+mn-lt"/>
              </a:rPr>
              <a:t>po zakończeniu głosowania w lokalu mogą przebywać wyłącznie członkowie obwodowej komisji wyborczej </a:t>
            </a:r>
            <a:r>
              <a:rPr lang="pl-PL" sz="1800" b="1" dirty="0">
                <a:latin typeface="+mn-lt"/>
              </a:rPr>
              <a:t>w </a:t>
            </a:r>
            <a:r>
              <a:rPr lang="pl-PL" sz="1800" b="1" dirty="0" smtClean="0">
                <a:latin typeface="+mn-lt"/>
              </a:rPr>
              <a:t>możliwie pełnym składzie, lecz nie mniejszym niż połowa jej </a:t>
            </a:r>
            <a:r>
              <a:rPr lang="pl-PL" sz="1800" b="1" dirty="0">
                <a:latin typeface="+mn-lt"/>
              </a:rPr>
              <a:t>pełnego składu</a:t>
            </a:r>
            <a:r>
              <a:rPr lang="pl-PL" sz="1800" dirty="0">
                <a:latin typeface="+mn-lt"/>
              </a:rPr>
              <a:t>, w tym przewodniczący lub jego zastępca, mężowie zaufania, obserwatorzy społeczni i obserwatorzy międzynarodowi</a:t>
            </a:r>
          </a:p>
          <a:p>
            <a:pPr marL="342900" indent="-342900" algn="just">
              <a:lnSpc>
                <a:spcPct val="120000"/>
              </a:lnSpc>
              <a:buFont typeface="Arial" panose="020B0604020202020204" pitchFamily="34" charset="0"/>
              <a:buChar char="•"/>
              <a:defRPr/>
            </a:pPr>
            <a:endParaRPr lang="pl-PL" sz="1800" dirty="0">
              <a:latin typeface="+mn-lt"/>
            </a:endParaRPr>
          </a:p>
          <a:p>
            <a:pPr marL="342900" indent="-342900" algn="just">
              <a:lnSpc>
                <a:spcPct val="120000"/>
              </a:lnSpc>
              <a:buFont typeface="Arial" panose="020B0604020202020204" pitchFamily="34" charset="0"/>
              <a:buChar char="•"/>
              <a:defRPr/>
            </a:pPr>
            <a:r>
              <a:rPr lang="pl-PL" sz="1800" dirty="0">
                <a:latin typeface="+mn-lt"/>
              </a:rPr>
              <a:t>oraz osoba odpowiedzialna za obsługę informatyczną</a:t>
            </a:r>
            <a:r>
              <a:rPr lang="pl-PL" sz="1800" dirty="0" smtClean="0">
                <a:latin typeface="+mn-lt"/>
              </a:rPr>
              <a:t>.</a:t>
            </a:r>
          </a:p>
          <a:p>
            <a:pPr marL="342900" indent="-342900" algn="just">
              <a:lnSpc>
                <a:spcPct val="120000"/>
              </a:lnSpc>
              <a:buFont typeface="Arial" panose="020B0604020202020204" pitchFamily="34" charset="0"/>
              <a:buChar char="•"/>
              <a:defRPr/>
            </a:pPr>
            <a:r>
              <a:rPr lang="pl-PL" sz="1800" b="1" dirty="0" smtClean="0">
                <a:solidFill>
                  <a:srgbClr val="FF0000"/>
                </a:solidFill>
                <a:latin typeface="+mn-lt"/>
              </a:rPr>
              <a:t>gdyby </a:t>
            </a:r>
            <a:r>
              <a:rPr lang="pl-PL" sz="1800" b="1" dirty="0">
                <a:solidFill>
                  <a:srgbClr val="FF0000"/>
                </a:solidFill>
                <a:latin typeface="+mn-lt"/>
              </a:rPr>
              <a:t>komisja znalazła w lokalu wyborczym lub w </a:t>
            </a:r>
            <a:r>
              <a:rPr lang="pl-PL" sz="1800" b="1" dirty="0" smtClean="0">
                <a:solidFill>
                  <a:srgbClr val="FF0000"/>
                </a:solidFill>
                <a:latin typeface="+mn-lt"/>
              </a:rPr>
              <a:t>budynku kartę </a:t>
            </a:r>
            <a:r>
              <a:rPr lang="pl-PL" sz="1800" b="1" dirty="0">
                <a:solidFill>
                  <a:srgbClr val="FF0000"/>
                </a:solidFill>
                <a:latin typeface="+mn-lt"/>
              </a:rPr>
              <a:t>(lub karty) do głosowania pozostawioną przez wyborcę, komisja nie jest uprawniona do wrzucenia jej do urny wyborczej. Karty takiej nie uwzględnia się przy obliczeniach. </a:t>
            </a:r>
            <a:endParaRPr lang="pl-PL" sz="1800" b="1" dirty="0" smtClean="0">
              <a:solidFill>
                <a:srgbClr val="FF0000"/>
              </a:solidFill>
              <a:latin typeface="+mn-lt"/>
            </a:endParaRPr>
          </a:p>
          <a:p>
            <a:pPr marL="342900" indent="-342900" algn="just">
              <a:lnSpc>
                <a:spcPct val="120000"/>
              </a:lnSpc>
              <a:buFont typeface="Arial" panose="020B0604020202020204" pitchFamily="34" charset="0"/>
              <a:buChar char="•"/>
              <a:defRPr/>
            </a:pPr>
            <a:r>
              <a:rPr lang="pl-PL" sz="1800" b="1" dirty="0">
                <a:latin typeface="Calibri" panose="020F0502020204030204" pitchFamily="34" charset="0"/>
                <a:ea typeface="Calibri" panose="020F0502020204030204" pitchFamily="34" charset="0"/>
                <a:cs typeface="Times New Roman" panose="02020603050405020304" pitchFamily="18" charset="0"/>
              </a:rPr>
              <a:t>a informację o odnalezieniu karty </a:t>
            </a:r>
            <a:r>
              <a:rPr lang="pl-PL" sz="1800" b="1" dirty="0" smtClean="0">
                <a:latin typeface="Calibri" panose="020F0502020204030204" pitchFamily="34" charset="0"/>
                <a:ea typeface="Calibri" panose="020F0502020204030204" pitchFamily="34" charset="0"/>
                <a:cs typeface="Times New Roman" panose="02020603050405020304" pitchFamily="18" charset="0"/>
              </a:rPr>
              <a:t>należ odnotować </a:t>
            </a:r>
            <a:r>
              <a:rPr lang="pl-PL" sz="1800" b="1" dirty="0">
                <a:latin typeface="Calibri" panose="020F0502020204030204" pitchFamily="34" charset="0"/>
                <a:ea typeface="Calibri" panose="020F0502020204030204" pitchFamily="34" charset="0"/>
                <a:cs typeface="Times New Roman" panose="02020603050405020304" pitchFamily="18" charset="0"/>
              </a:rPr>
              <a:t>w punkcie 22 protokołu głosowania</a:t>
            </a:r>
            <a:r>
              <a:rPr lang="pl-PL" sz="1800" dirty="0">
                <a:latin typeface="Calibri" panose="020F0502020204030204" pitchFamily="34" charset="0"/>
                <a:ea typeface="Calibri" panose="020F0502020204030204" pitchFamily="34" charset="0"/>
                <a:cs typeface="Times New Roman" panose="02020603050405020304" pitchFamily="18" charset="0"/>
              </a:rPr>
              <a:t>. </a:t>
            </a:r>
            <a:endParaRPr lang="pl-PL" sz="1800" b="1" dirty="0">
              <a:solidFill>
                <a:srgbClr val="FF0000"/>
              </a:solidFill>
              <a:latin typeface="+mn-lt"/>
            </a:endParaRPr>
          </a:p>
        </p:txBody>
      </p:sp>
      <p:pic>
        <p:nvPicPr>
          <p:cNvPr id="109574" name="Picture 4" descr="https://encrypted-tbn2.gstatic.com/images?q=tbn:ANd9GcTudSxo9I1wmc2Kb797HXqH7aghUKtY41mgXVSfa2UgajuJfq9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963" y="5219061"/>
            <a:ext cx="1260475"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73</a:t>
            </a:fld>
            <a:endParaRPr lang="en-US" dirty="0"/>
          </a:p>
        </p:txBody>
      </p:sp>
    </p:spTree>
    <p:extLst>
      <p:ext uri="{BB962C8B-B14F-4D97-AF65-F5344CB8AC3E}">
        <p14:creationId xmlns:p14="http://schemas.microsoft.com/office/powerpoint/2010/main" val="13052727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pole tekstowe 1"/>
          <p:cNvSpPr txBox="1">
            <a:spLocks noChangeArrowheads="1"/>
          </p:cNvSpPr>
          <p:nvPr/>
        </p:nvSpPr>
        <p:spPr bwMode="auto">
          <a:xfrm>
            <a:off x="0" y="819622"/>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pl-PL" altLang="pl-PL" sz="2000" b="1" i="0" u="none" strike="noStrike" kern="0" cap="none" spc="0" normalizeH="0" baseline="0" noProof="0" dirty="0">
                <a:ln>
                  <a:noFill/>
                </a:ln>
                <a:solidFill>
                  <a:srgbClr val="FFFFFF"/>
                </a:solidFill>
                <a:effectLst/>
                <a:uLnTx/>
                <a:uFillTx/>
                <a:latin typeface="Arial Black" panose="020B0A04020102020204" pitchFamily="34" charset="0"/>
                <a:cs typeface="Arial"/>
                <a:sym typeface="Arial"/>
              </a:rPr>
              <a:t>            ZAKOŃCZENIE GŁOSOWANIA</a:t>
            </a:r>
            <a:endParaRPr kumimoji="0" lang="pl-PL" altLang="pl-PL" sz="2000" b="0" i="0" u="none" strike="noStrike" kern="0" cap="none" spc="0" normalizeH="0" baseline="0" noProof="0" dirty="0">
              <a:ln>
                <a:noFill/>
              </a:ln>
              <a:solidFill>
                <a:srgbClr val="FFFFFF"/>
              </a:solidFill>
              <a:effectLst/>
              <a:uLnTx/>
              <a:uFillTx/>
              <a:latin typeface="Arial Black" panose="020B0A04020102020204" pitchFamily="34" charset="0"/>
              <a:cs typeface="Arial"/>
              <a:sym typeface="Arial"/>
            </a:endParaRPr>
          </a:p>
        </p:txBody>
      </p:sp>
      <p:sp>
        <p:nvSpPr>
          <p:cNvPr id="107524" name="Rectangle 19"/>
          <p:cNvSpPr>
            <a:spLocks noGrp="1" noChangeArrowheads="1"/>
          </p:cNvSpPr>
          <p:nvPr>
            <p:ph idx="4294967295"/>
          </p:nvPr>
        </p:nvSpPr>
        <p:spPr>
          <a:xfrm>
            <a:off x="174172" y="1817688"/>
            <a:ext cx="8731250" cy="5040312"/>
          </a:xfrm>
        </p:spPr>
        <p:txBody>
          <a:bodyPr/>
          <a:lstStyle/>
          <a:p>
            <a:pPr marL="76200" indent="0" algn="just">
              <a:lnSpc>
                <a:spcPct val="100000"/>
              </a:lnSpc>
              <a:buNone/>
            </a:pPr>
            <a:endParaRPr lang="pl-PL" altLang="pl-PL" sz="1800" dirty="0" smtClean="0">
              <a:cs typeface="Calibri" panose="020F0502020204030204" pitchFamily="34" charset="0"/>
            </a:endParaRPr>
          </a:p>
          <a:p>
            <a:pPr marL="76200" indent="0" algn="just">
              <a:buNone/>
            </a:pPr>
            <a:r>
              <a:rPr lang="pl-PL" altLang="pl-PL" sz="1800" b="1" dirty="0">
                <a:solidFill>
                  <a:srgbClr val="0070C0"/>
                </a:solidFill>
                <a:latin typeface="Franklin Gothic Book" panose="020B0503020102020204" pitchFamily="34" charset="0"/>
                <a:cs typeface="Calibri" panose="020F0502020204030204" pitchFamily="34" charset="0"/>
              </a:rPr>
              <a:t>wszystkie czynności związane z ustaleniem wyników głosowania w obwodzie i sporządzeniem protokołu głosowania komisja powołana w liczbie</a:t>
            </a:r>
            <a:r>
              <a:rPr lang="pl-PL" altLang="pl-PL" sz="1800" b="1" dirty="0" smtClean="0">
                <a:solidFill>
                  <a:srgbClr val="0070C0"/>
                </a:solidFill>
                <a:latin typeface="Franklin Gothic Book" panose="020B0503020102020204" pitchFamily="34" charset="0"/>
                <a:cs typeface="Calibri" panose="020F0502020204030204" pitchFamily="34" charset="0"/>
              </a:rPr>
              <a:t>:</a:t>
            </a:r>
          </a:p>
          <a:p>
            <a:pPr marL="76200" indent="0" algn="just">
              <a:buNone/>
            </a:pPr>
            <a:endParaRPr lang="pl-PL" altLang="pl-PL" sz="1800" b="1" dirty="0">
              <a:solidFill>
                <a:srgbClr val="0070C0"/>
              </a:solidFill>
              <a:latin typeface="Franklin Gothic Book" panose="020B0503020102020204" pitchFamily="34" charset="0"/>
              <a:cs typeface="Calibri" panose="020F0502020204030204" pitchFamily="34" charset="0"/>
            </a:endParaRPr>
          </a:p>
          <a:p>
            <a:pPr marL="76200" indent="0" algn="just">
              <a:buNone/>
            </a:pPr>
            <a:r>
              <a:rPr lang="pl-PL" altLang="pl-PL" sz="1600" dirty="0">
                <a:latin typeface="Franklin Gothic Book" panose="020B0503020102020204" pitchFamily="34" charset="0"/>
                <a:cs typeface="Calibri" panose="020F0502020204030204" pitchFamily="34" charset="0"/>
              </a:rPr>
              <a:t>1)	3 osób – musi wykonywać w składzie nie mniejszym niż 2 osoby;</a:t>
            </a:r>
          </a:p>
          <a:p>
            <a:pPr marL="76200" indent="0" algn="just">
              <a:buNone/>
            </a:pPr>
            <a:r>
              <a:rPr lang="pl-PL" altLang="pl-PL" sz="1600" dirty="0">
                <a:latin typeface="Franklin Gothic Book" panose="020B0503020102020204" pitchFamily="34" charset="0"/>
                <a:cs typeface="Calibri" panose="020F0502020204030204" pitchFamily="34" charset="0"/>
              </a:rPr>
              <a:t>2)	4 osób – musi wykonywać w składzie nie mniejszym niż 2 osoby;</a:t>
            </a:r>
          </a:p>
          <a:p>
            <a:pPr marL="76200" indent="0" algn="just">
              <a:buNone/>
            </a:pPr>
            <a:r>
              <a:rPr lang="pl-PL" altLang="pl-PL" sz="1600" dirty="0">
                <a:latin typeface="Franklin Gothic Book" panose="020B0503020102020204" pitchFamily="34" charset="0"/>
                <a:cs typeface="Calibri" panose="020F0502020204030204" pitchFamily="34" charset="0"/>
              </a:rPr>
              <a:t>3)	5 osób – musi wykonywać w składzie nie mniejszym niż 3 osoby;</a:t>
            </a:r>
          </a:p>
          <a:p>
            <a:pPr marL="76200" indent="0" algn="just">
              <a:buNone/>
            </a:pPr>
            <a:r>
              <a:rPr lang="pl-PL" altLang="pl-PL" sz="1600" dirty="0">
                <a:latin typeface="Franklin Gothic Book" panose="020B0503020102020204" pitchFamily="34" charset="0"/>
                <a:cs typeface="Calibri" panose="020F0502020204030204" pitchFamily="34" charset="0"/>
              </a:rPr>
              <a:t>4)	6 osób – musi wykonywać w składzie nie mniejszym niż 3 osoby;</a:t>
            </a:r>
          </a:p>
          <a:p>
            <a:pPr marL="76200" indent="0" algn="just">
              <a:buNone/>
            </a:pPr>
            <a:r>
              <a:rPr lang="pl-PL" altLang="pl-PL" sz="1600" dirty="0">
                <a:latin typeface="Franklin Gothic Book" panose="020B0503020102020204" pitchFamily="34" charset="0"/>
                <a:cs typeface="Calibri" panose="020F0502020204030204" pitchFamily="34" charset="0"/>
              </a:rPr>
              <a:t>5)	7 osób – musi wykonywać w składzie nie mniejszym niż 4 osoby;</a:t>
            </a:r>
          </a:p>
          <a:p>
            <a:pPr marL="76200" indent="0" algn="just">
              <a:buNone/>
            </a:pPr>
            <a:r>
              <a:rPr lang="pl-PL" altLang="pl-PL" sz="1600" dirty="0">
                <a:latin typeface="Franklin Gothic Book" panose="020B0503020102020204" pitchFamily="34" charset="0"/>
                <a:cs typeface="Calibri" panose="020F0502020204030204" pitchFamily="34" charset="0"/>
              </a:rPr>
              <a:t>6)	8 osób – musi wykonywać w składzie nie mniejszym niż 4 osoby;</a:t>
            </a:r>
          </a:p>
          <a:p>
            <a:pPr marL="76200" indent="0" algn="just">
              <a:buNone/>
            </a:pPr>
            <a:r>
              <a:rPr lang="pl-PL" altLang="pl-PL" sz="1600" dirty="0">
                <a:latin typeface="Franklin Gothic Book" panose="020B0503020102020204" pitchFamily="34" charset="0"/>
                <a:cs typeface="Calibri" panose="020F0502020204030204" pitchFamily="34" charset="0"/>
              </a:rPr>
              <a:t>7)	9 osób – musi wykonywać w składzie nie mniejszym niż 5 osób;</a:t>
            </a:r>
          </a:p>
          <a:p>
            <a:pPr marL="76200" indent="0" algn="just">
              <a:buNone/>
            </a:pPr>
            <a:r>
              <a:rPr lang="pl-PL" altLang="pl-PL" sz="1600" dirty="0">
                <a:latin typeface="Franklin Gothic Book" panose="020B0503020102020204" pitchFamily="34" charset="0"/>
                <a:cs typeface="Calibri" panose="020F0502020204030204" pitchFamily="34" charset="0"/>
              </a:rPr>
              <a:t>8)	10 osób – musi wykonywać w składzie nie mniejszym niż 5 osób;</a:t>
            </a:r>
          </a:p>
          <a:p>
            <a:pPr marL="76200" indent="0" algn="just">
              <a:buNone/>
            </a:pPr>
            <a:r>
              <a:rPr lang="pl-PL" altLang="pl-PL" sz="1600" dirty="0">
                <a:latin typeface="Franklin Gothic Book" panose="020B0503020102020204" pitchFamily="34" charset="0"/>
                <a:cs typeface="Calibri" panose="020F0502020204030204" pitchFamily="34" charset="0"/>
              </a:rPr>
              <a:t>9)	11 osób – musi wykonywać w składzie nie mniejszym niż 6 osób;</a:t>
            </a:r>
          </a:p>
          <a:p>
            <a:pPr marL="76200" indent="0" algn="just">
              <a:buNone/>
            </a:pPr>
            <a:r>
              <a:rPr lang="pl-PL" altLang="pl-PL" sz="1600" dirty="0">
                <a:latin typeface="Franklin Gothic Book" panose="020B0503020102020204" pitchFamily="34" charset="0"/>
                <a:cs typeface="Calibri" panose="020F0502020204030204" pitchFamily="34" charset="0"/>
              </a:rPr>
              <a:t>10)	12 osób – musi wykonywać w składzie nie mniejszym niż 6 osób;</a:t>
            </a:r>
          </a:p>
          <a:p>
            <a:pPr marL="76200" indent="0" algn="just">
              <a:buNone/>
            </a:pPr>
            <a:r>
              <a:rPr lang="pl-PL" altLang="pl-PL" sz="1600" dirty="0">
                <a:latin typeface="Franklin Gothic Book" panose="020B0503020102020204" pitchFamily="34" charset="0"/>
                <a:cs typeface="Calibri" panose="020F0502020204030204" pitchFamily="34" charset="0"/>
              </a:rPr>
              <a:t>11)	13 osób – musi wykonywać w składzie nie mniejszym niż 7 osób.</a:t>
            </a:r>
          </a:p>
          <a:p>
            <a:pPr algn="ctr">
              <a:lnSpc>
                <a:spcPct val="100000"/>
              </a:lnSpc>
              <a:buFont typeface="Arial" panose="020B0604020202020204" pitchFamily="34" charset="0"/>
              <a:buNone/>
            </a:pPr>
            <a:endParaRPr lang="pl-PL" altLang="pl-PL" sz="2000" b="1" dirty="0">
              <a:latin typeface="Calibri Light" panose="020F0302020204030204" pitchFamily="34" charset="0"/>
              <a:cs typeface="Times New Roman" panose="02020603050405020304" pitchFamily="18" charset="0"/>
            </a:endParaRPr>
          </a:p>
          <a:p>
            <a:pPr eaLnBrk="1" hangingPunct="1">
              <a:lnSpc>
                <a:spcPct val="100000"/>
              </a:lnSpc>
              <a:buFont typeface="Wingdings" panose="05000000000000000000" pitchFamily="2" charset="2"/>
              <a:buNone/>
            </a:pPr>
            <a:endParaRPr lang="pl-PL" altLang="pl-PL" sz="2000" dirty="0">
              <a:latin typeface="Calibri Light" panose="020F0302020204030204" pitchFamily="34" charset="0"/>
            </a:endParaRPr>
          </a:p>
        </p:txBody>
      </p:sp>
      <p:pic>
        <p:nvPicPr>
          <p:cNvPr id="6"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AD84A18-9CD5-4651-9EFB-5D7BAC229282}" type="slidenum">
              <a:rPr kumimoji="0" lang="pl-PL" sz="1600" b="1" i="0" u="none" strike="noStrike" kern="0" cap="none" spc="0" normalizeH="0" baseline="0" noProof="0" smtClean="0">
                <a:ln>
                  <a:noFill/>
                </a:ln>
                <a:solidFill>
                  <a:srgbClr val="FFFFFF"/>
                </a:solidFill>
                <a:effectLst/>
                <a:uLnTx/>
                <a:uFillTx/>
                <a:latin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74</a:t>
            </a:fld>
            <a:endParaRPr kumimoji="0" lang="pl-PL" sz="1600" b="1" i="0" u="none" strike="noStrike" kern="0" cap="none" spc="0" normalizeH="0" baseline="0" noProof="0">
              <a:ln>
                <a:noFill/>
              </a:ln>
              <a:solidFill>
                <a:srgbClr val="FFFFFF"/>
              </a:solidFill>
              <a:effectLst/>
              <a:uLnTx/>
              <a:uFillTx/>
              <a:latin typeface="Roboto Condensed"/>
              <a:sym typeface="Roboto Condensed"/>
            </a:endParaRPr>
          </a:p>
        </p:txBody>
      </p:sp>
    </p:spTree>
    <p:extLst>
      <p:ext uri="{BB962C8B-B14F-4D97-AF65-F5344CB8AC3E}">
        <p14:creationId xmlns:p14="http://schemas.microsoft.com/office/powerpoint/2010/main" val="9408993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03925" y="2203665"/>
            <a:ext cx="7823200" cy="2585323"/>
          </a:xfrm>
          <a:prstGeom prst="rect">
            <a:avLst/>
          </a:prstGeom>
        </p:spPr>
        <p:txBody>
          <a:bodyPr>
            <a:spAutoFit/>
          </a:bodyPr>
          <a:lstStyle/>
          <a:p>
            <a:pPr>
              <a:defRPr/>
            </a:pPr>
            <a:r>
              <a:rPr lang="pl-PL" sz="5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Głosowanie</a:t>
            </a:r>
          </a:p>
          <a:p>
            <a:pPr>
              <a:defRPr/>
            </a:pPr>
            <a:r>
              <a:rPr lang="pl-PL" sz="5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 obwodach </a:t>
            </a:r>
            <a:endParaRPr lang="pl-PL" sz="5400" dirty="0" smtClean="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a:defRPr/>
            </a:pPr>
            <a:r>
              <a:rPr lang="pl-PL" sz="5400" dirty="0" smtClean="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odrębnych</a:t>
            </a:r>
            <a:endParaRPr lang="pl-PL" sz="5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4" name="Slide Number Placeholder 3"/>
          <p:cNvSpPr>
            <a:spLocks noGrp="1"/>
          </p:cNvSpPr>
          <p:nvPr>
            <p:ph type="sldNum" idx="12"/>
          </p:nvPr>
        </p:nvSpPr>
        <p:spPr/>
        <p:txBody>
          <a:bodyPr/>
          <a:lstStyle/>
          <a:p>
            <a:fld id="{1AD84A18-9CD5-4651-9EFB-5D7BAC229282}" type="slidenum">
              <a:rPr lang="pl-PL" smtClean="0"/>
              <a:t>75</a:t>
            </a:fld>
            <a:endParaRPr lang="pl-PL"/>
          </a:p>
        </p:txBody>
      </p:sp>
    </p:spTree>
    <p:extLst>
      <p:ext uri="{BB962C8B-B14F-4D97-AF65-F5344CB8AC3E}">
        <p14:creationId xmlns:p14="http://schemas.microsoft.com/office/powerpoint/2010/main" val="31834402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pole tekstowe 6"/>
          <p:cNvSpPr txBox="1">
            <a:spLocks noChangeArrowheads="1"/>
          </p:cNvSpPr>
          <p:nvPr/>
        </p:nvSpPr>
        <p:spPr bwMode="auto">
          <a:xfrm>
            <a:off x="-540995" y="623459"/>
            <a:ext cx="9539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GŁOSOWANIE W OBWODACH ODRĘBNYCH</a:t>
            </a:r>
          </a:p>
          <a:p>
            <a:pPr>
              <a:lnSpc>
                <a:spcPct val="100000"/>
              </a:lnSpc>
              <a:spcBef>
                <a:spcPct val="0"/>
              </a:spcBef>
              <a:buFontTx/>
              <a:buNone/>
            </a:pPr>
            <a:r>
              <a:rPr lang="pl-PL" altLang="pl-PL" sz="2000" b="1" dirty="0">
                <a:solidFill>
                  <a:schemeClr val="bg1"/>
                </a:solidFill>
                <a:latin typeface="Arial Black" panose="020B0A04020102020204" pitchFamily="34" charset="0"/>
              </a:rPr>
              <a:t>                            </a:t>
            </a:r>
            <a:r>
              <a:rPr lang="pl-PL" altLang="pl-PL" sz="1800" b="1" dirty="0">
                <a:solidFill>
                  <a:schemeClr val="bg1"/>
                </a:solidFill>
                <a:latin typeface="Arial Black" panose="020B0A04020102020204" pitchFamily="34" charset="0"/>
              </a:rPr>
              <a:t>(szczególne zadania komisji)</a:t>
            </a:r>
          </a:p>
        </p:txBody>
      </p:sp>
      <p:sp>
        <p:nvSpPr>
          <p:cNvPr id="97283" name="Prostokąt 1"/>
          <p:cNvSpPr>
            <a:spLocks noChangeArrowheads="1"/>
          </p:cNvSpPr>
          <p:nvPr/>
        </p:nvSpPr>
        <p:spPr bwMode="auto">
          <a:xfrm>
            <a:off x="214313" y="1795635"/>
            <a:ext cx="7848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gn="just">
              <a:lnSpc>
                <a:spcPct val="100000"/>
              </a:lnSpc>
              <a:spcBef>
                <a:spcPct val="0"/>
              </a:spcBef>
              <a:buFont typeface="Wingdings" panose="05000000000000000000" pitchFamily="2" charset="2"/>
              <a:buChar char="§"/>
              <a:defRPr/>
            </a:pPr>
            <a:r>
              <a:rPr lang="pl-PL" altLang="pl-PL" sz="1800" b="1" dirty="0">
                <a:solidFill>
                  <a:srgbClr val="FF3300"/>
                </a:solidFill>
                <a:latin typeface="Arial" panose="020B0604020202020204" pitchFamily="34" charset="0"/>
              </a:rPr>
              <a:t>jedynie</a:t>
            </a:r>
            <a:r>
              <a:rPr lang="pl-PL" altLang="pl-PL" sz="1800" b="1" dirty="0">
                <a:latin typeface="Arial" panose="020B0604020202020204" pitchFamily="34" charset="0"/>
              </a:rPr>
              <a:t> w obwodach głosowania utworzonych w zakładach leczniczych i domach pomocy społecznej dopuszczalne jest głosowanie </a:t>
            </a:r>
            <a:r>
              <a:rPr lang="pl-PL" altLang="pl-PL" sz="1800" b="1" dirty="0">
                <a:solidFill>
                  <a:srgbClr val="FF3300"/>
                </a:solidFill>
                <a:latin typeface="Arial" panose="020B0604020202020204" pitchFamily="34" charset="0"/>
              </a:rPr>
              <a:t>przy zastosowaniu urny pomocniczej. </a:t>
            </a:r>
          </a:p>
          <a:p>
            <a:pPr algn="just">
              <a:lnSpc>
                <a:spcPct val="100000"/>
              </a:lnSpc>
              <a:spcBef>
                <a:spcPct val="0"/>
              </a:spcBef>
              <a:buFont typeface="Arial" panose="020B0604020202020204" pitchFamily="34" charset="0"/>
              <a:buNone/>
              <a:defRPr/>
            </a:pPr>
            <a:endParaRPr lang="pl-PL" altLang="pl-PL" sz="1800" b="1" dirty="0">
              <a:latin typeface="Arial" panose="020B0604020202020204" pitchFamily="34" charset="0"/>
            </a:endParaRPr>
          </a:p>
          <a:p>
            <a:pPr marL="285750" indent="-285750" algn="just">
              <a:lnSpc>
                <a:spcPct val="100000"/>
              </a:lnSpc>
              <a:spcBef>
                <a:spcPct val="0"/>
              </a:spcBef>
              <a:buFont typeface="Wingdings" panose="05000000000000000000" pitchFamily="2" charset="2"/>
              <a:buChar char="§"/>
              <a:defRPr/>
            </a:pPr>
            <a:r>
              <a:rPr lang="pl-PL" altLang="pl-PL" sz="1800" dirty="0">
                <a:latin typeface="Arial" panose="020B0604020202020204" pitchFamily="34" charset="0"/>
              </a:rPr>
              <a:t>komisja powołana dla takiego obwodu, </a:t>
            </a:r>
            <a:r>
              <a:rPr lang="pl-PL" altLang="pl-PL" sz="1800" b="1" dirty="0">
                <a:latin typeface="Arial" panose="020B0604020202020204" pitchFamily="34" charset="0"/>
              </a:rPr>
              <a:t>po uzgodnieniu z Okręgową Komisją Wyborczą, może</a:t>
            </a:r>
            <a:r>
              <a:rPr lang="pl-PL" altLang="pl-PL" sz="1800" dirty="0">
                <a:latin typeface="Arial" panose="020B0604020202020204" pitchFamily="34" charset="0"/>
              </a:rPr>
              <a:t> zarządzić stosowanie w głosowaniu  urny pomocniczej (oprócz urny zasadniczej).</a:t>
            </a:r>
          </a:p>
          <a:p>
            <a:pPr marL="285750" indent="-285750" algn="just">
              <a:lnSpc>
                <a:spcPct val="100000"/>
              </a:lnSpc>
              <a:spcBef>
                <a:spcPct val="0"/>
              </a:spcBef>
              <a:buFont typeface="Wingdings" panose="05000000000000000000" pitchFamily="2" charset="2"/>
              <a:buChar char="§"/>
              <a:defRPr/>
            </a:pPr>
            <a:endParaRPr lang="pl-PL" altLang="pl-PL" sz="1800" dirty="0">
              <a:latin typeface="Arial" panose="020B0604020202020204" pitchFamily="34" charset="0"/>
            </a:endParaRPr>
          </a:p>
          <a:p>
            <a:pPr marL="285750" indent="-285750" algn="just">
              <a:lnSpc>
                <a:spcPct val="100000"/>
              </a:lnSpc>
              <a:spcBef>
                <a:spcPct val="0"/>
              </a:spcBef>
              <a:buFont typeface="Wingdings" panose="05000000000000000000" pitchFamily="2" charset="2"/>
              <a:buChar char="§"/>
              <a:defRPr/>
            </a:pPr>
            <a:r>
              <a:rPr lang="pl-PL" altLang="pl-PL" sz="1800" dirty="0">
                <a:latin typeface="Arial" panose="020B0604020202020204" pitchFamily="34" charset="0"/>
              </a:rPr>
              <a:t>urna pomocnicza służy do głosowania poza lokalem</a:t>
            </a:r>
          </a:p>
          <a:p>
            <a:pPr algn="just">
              <a:lnSpc>
                <a:spcPct val="100000"/>
              </a:lnSpc>
              <a:spcBef>
                <a:spcPct val="0"/>
              </a:spcBef>
              <a:buFont typeface="Arial" panose="020B0604020202020204" pitchFamily="34" charset="0"/>
              <a:buNone/>
              <a:defRPr/>
            </a:pPr>
            <a:r>
              <a:rPr lang="pl-PL" altLang="pl-PL" sz="1800" dirty="0">
                <a:latin typeface="Arial" panose="020B0604020202020204" pitchFamily="34" charset="0"/>
              </a:rPr>
              <a:t>    </a:t>
            </a:r>
            <a:r>
              <a:rPr lang="pl-PL" altLang="pl-PL" sz="1800" dirty="0" smtClean="0">
                <a:latin typeface="Arial" panose="020B0604020202020204" pitchFamily="34" charset="0"/>
              </a:rPr>
              <a:t> tylko </a:t>
            </a:r>
            <a:r>
              <a:rPr lang="pl-PL" altLang="pl-PL" sz="1800" dirty="0">
                <a:latin typeface="Arial" panose="020B0604020202020204" pitchFamily="34" charset="0"/>
              </a:rPr>
              <a:t>przez tych wyborców, którzy są wpisani do spisu </a:t>
            </a:r>
          </a:p>
          <a:p>
            <a:pPr indent="263525" algn="just">
              <a:lnSpc>
                <a:spcPct val="100000"/>
              </a:lnSpc>
              <a:spcBef>
                <a:spcPct val="0"/>
              </a:spcBef>
              <a:buFont typeface="Arial" panose="020B0604020202020204" pitchFamily="34" charset="0"/>
              <a:buNone/>
              <a:defRPr/>
            </a:pPr>
            <a:r>
              <a:rPr lang="pl-PL" altLang="pl-PL" sz="1800" dirty="0">
                <a:latin typeface="Arial" panose="020B0604020202020204" pitchFamily="34" charset="0"/>
              </a:rPr>
              <a:t> wyborców w danym obwodzie głosowania i wyrażą </a:t>
            </a:r>
          </a:p>
          <a:p>
            <a:pPr indent="263525" algn="just">
              <a:lnSpc>
                <a:spcPct val="100000"/>
              </a:lnSpc>
              <a:spcBef>
                <a:spcPct val="0"/>
              </a:spcBef>
              <a:buFont typeface="Arial" panose="020B0604020202020204" pitchFamily="34" charset="0"/>
              <a:buNone/>
              <a:defRPr/>
            </a:pPr>
            <a:r>
              <a:rPr lang="pl-PL" altLang="pl-PL" sz="1800" dirty="0">
                <a:latin typeface="Arial" panose="020B0604020202020204" pitchFamily="34" charset="0"/>
              </a:rPr>
              <a:t> wolę takiego głosowania.</a:t>
            </a:r>
          </a:p>
          <a:p>
            <a:pPr marL="285750" indent="-285750" algn="just">
              <a:lnSpc>
                <a:spcPct val="100000"/>
              </a:lnSpc>
              <a:spcBef>
                <a:spcPct val="0"/>
              </a:spcBef>
              <a:buFont typeface="Wingdings" panose="05000000000000000000" pitchFamily="2" charset="2"/>
              <a:buChar char="§"/>
              <a:defRPr/>
            </a:pPr>
            <a:endParaRPr lang="pl-PL" altLang="pl-PL" sz="1800" dirty="0">
              <a:latin typeface="Arial" panose="020B0604020202020204" pitchFamily="34" charset="0"/>
            </a:endParaRPr>
          </a:p>
          <a:p>
            <a:pPr marL="285750" indent="-285750" algn="just">
              <a:lnSpc>
                <a:spcPct val="100000"/>
              </a:lnSpc>
              <a:spcBef>
                <a:spcPct val="0"/>
              </a:spcBef>
              <a:buFont typeface="Wingdings" panose="05000000000000000000" pitchFamily="2" charset="2"/>
              <a:buChar char="§"/>
              <a:defRPr/>
            </a:pPr>
            <a:r>
              <a:rPr lang="pl-PL" altLang="pl-PL" sz="1800" dirty="0">
                <a:latin typeface="Arial" panose="020B0604020202020204" pitchFamily="34" charset="0"/>
                <a:ea typeface="Times New Roman" panose="02020603050405020304" pitchFamily="18" charset="0"/>
                <a:cs typeface="Arial" panose="020B0604020202020204" pitchFamily="34" charset="0"/>
              </a:rPr>
              <a:t>komisja ogłasza w zakładzie leczniczym lub domu pomocy społecznej przed dniem głosowania informację o możliwości głosowania w pomieszczeniach, w których przebywają pacjenci obłożnie chorzy i pensjonariusze mający trudności w poruszaniu się;</a:t>
            </a:r>
            <a:endParaRPr lang="pl-PL" altLang="pl-PL" sz="1800" dirty="0">
              <a:latin typeface="Arial" panose="020B0604020202020204" pitchFamily="34" charset="0"/>
              <a:cs typeface="Arial" panose="020B0604020202020204" pitchFamily="34" charset="0"/>
            </a:endParaRPr>
          </a:p>
        </p:txBody>
      </p:sp>
      <p:pic>
        <p:nvPicPr>
          <p:cNvPr id="111620" name="Obraz 11" descr="WYBORY - nowa_urn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7750" y="3624391"/>
            <a:ext cx="133032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t>76</a:t>
            </a:fld>
            <a:endParaRPr lang="pl-PL"/>
          </a:p>
        </p:txBody>
      </p:sp>
    </p:spTree>
    <p:extLst>
      <p:ext uri="{BB962C8B-B14F-4D97-AF65-F5344CB8AC3E}">
        <p14:creationId xmlns:p14="http://schemas.microsoft.com/office/powerpoint/2010/main" val="21554606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pole tekstowe 6"/>
          <p:cNvSpPr txBox="1">
            <a:spLocks noChangeArrowheads="1"/>
          </p:cNvSpPr>
          <p:nvPr/>
        </p:nvSpPr>
        <p:spPr bwMode="auto">
          <a:xfrm>
            <a:off x="649255" y="645706"/>
            <a:ext cx="9539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GŁOSOWANIE W OBWODACH ODRĘBNYCH</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b="1" dirty="0">
                <a:solidFill>
                  <a:srgbClr val="9D032A"/>
                </a:solidFill>
                <a:latin typeface="Arial Black" panose="020B0A04020102020204" pitchFamily="34" charset="0"/>
              </a:rPr>
              <a:t>(procedura)</a:t>
            </a:r>
          </a:p>
        </p:txBody>
      </p:sp>
      <p:sp>
        <p:nvSpPr>
          <p:cNvPr id="12" name="pole tekstowe 11"/>
          <p:cNvSpPr txBox="1"/>
          <p:nvPr/>
        </p:nvSpPr>
        <p:spPr>
          <a:xfrm>
            <a:off x="0" y="1145768"/>
            <a:ext cx="8459788" cy="4555093"/>
          </a:xfrm>
          <a:prstGeom prst="rect">
            <a:avLst/>
          </a:prstGeom>
          <a:noFill/>
        </p:spPr>
        <p:txBody>
          <a:bodyPr>
            <a:spAutoFit/>
          </a:bodyPr>
          <a:lstStyle/>
          <a:p>
            <a:pPr algn="ctr">
              <a:defRPr/>
            </a:pPr>
            <a:endParaRPr lang="pl-PL" sz="1800" dirty="0">
              <a:latin typeface="+mj-lt"/>
            </a:endParaRPr>
          </a:p>
          <a:p>
            <a:pPr marL="449263">
              <a:defRPr/>
            </a:pPr>
            <a:endParaRPr lang="pl-PL" sz="200" dirty="0">
              <a:latin typeface="+mj-lt"/>
            </a:endParaRPr>
          </a:p>
          <a:p>
            <a:pPr marL="704850" indent="-342900" algn="just">
              <a:buFont typeface="Wingdings" panose="05000000000000000000" pitchFamily="2" charset="2"/>
              <a:buChar char="§"/>
              <a:defRPr/>
            </a:pPr>
            <a:r>
              <a:rPr lang="pl-PL" sz="1800" dirty="0" smtClean="0">
                <a:latin typeface="+mn-lt"/>
                <a:cs typeface="Arial" panose="020B0604020202020204" pitchFamily="34" charset="0"/>
              </a:rPr>
              <a:t>głosowanie </a:t>
            </a:r>
            <a:r>
              <a:rPr lang="pl-PL" sz="1800" b="1" u="sng" dirty="0">
                <a:latin typeface="+mn-lt"/>
                <a:cs typeface="Arial" panose="020B0604020202020204" pitchFamily="34" charset="0"/>
              </a:rPr>
              <a:t>w zakładach leczniczych i domach pomocy społecznej </a:t>
            </a:r>
            <a:r>
              <a:rPr lang="pl-PL" sz="1800" dirty="0">
                <a:latin typeface="+mn-lt"/>
                <a:cs typeface="Arial" panose="020B0604020202020204" pitchFamily="34" charset="0"/>
              </a:rPr>
              <a:t>może być rozpoczęte później niż o godz. 7.00 </a:t>
            </a:r>
            <a:r>
              <a:rPr lang="pl-PL" sz="1800" b="1" dirty="0">
                <a:latin typeface="+mn-lt"/>
                <a:cs typeface="Arial" panose="020B0604020202020204" pitchFamily="34" charset="0"/>
              </a:rPr>
              <a:t>(za zgodą Okręgowej Komisji Wyborczej);</a:t>
            </a:r>
          </a:p>
          <a:p>
            <a:pPr marL="361950" algn="just">
              <a:defRPr/>
            </a:pPr>
            <a:endParaRPr lang="pl-PL" sz="1800" dirty="0">
              <a:latin typeface="+mn-lt"/>
              <a:cs typeface="Arial" panose="020B0604020202020204" pitchFamily="34" charset="0"/>
            </a:endParaRPr>
          </a:p>
          <a:p>
            <a:pPr marL="704850" indent="-342900" algn="just">
              <a:buFont typeface="Wingdings" panose="05000000000000000000" pitchFamily="2" charset="2"/>
              <a:buChar char="§"/>
              <a:defRPr/>
            </a:pPr>
            <a:r>
              <a:rPr lang="pl-PL" sz="1800" b="1" dirty="0">
                <a:latin typeface="+mn-lt"/>
                <a:cs typeface="Arial" panose="020B0604020202020204" pitchFamily="34" charset="0"/>
              </a:rPr>
              <a:t>głosowanie poza lokalem  komisji może prowadzić co najmniej </a:t>
            </a:r>
            <a:r>
              <a:rPr lang="pl-PL" sz="1800" b="1" dirty="0" smtClean="0">
                <a:latin typeface="+mn-lt"/>
                <a:cs typeface="Arial" panose="020B0604020202020204" pitchFamily="34" charset="0"/>
              </a:rPr>
              <a:t>3 członków komisji (a w przypadku 3 osobowej – co najmniej 2 członków) komisji; </a:t>
            </a:r>
            <a:r>
              <a:rPr lang="pl-PL" sz="1800" dirty="0">
                <a:latin typeface="+mn-lt"/>
                <a:cs typeface="Arial" panose="020B0604020202020204" pitchFamily="34" charset="0"/>
              </a:rPr>
              <a:t>członkom komisji mogą towarzyszyć mężowie zaufania oraz obserwatorzy społeczni i obserwatorzy międzynarodowi;</a:t>
            </a:r>
          </a:p>
          <a:p>
            <a:pPr marL="361950" algn="just">
              <a:defRPr/>
            </a:pPr>
            <a:endParaRPr lang="pl-PL" sz="1800" b="1" dirty="0">
              <a:latin typeface="+mn-lt"/>
              <a:cs typeface="Arial" panose="020B0604020202020204" pitchFamily="34" charset="0"/>
            </a:endParaRPr>
          </a:p>
          <a:p>
            <a:pPr marL="704850" indent="-342900" algn="just">
              <a:buFont typeface="Wingdings" panose="05000000000000000000" pitchFamily="2" charset="2"/>
              <a:buChar char="§"/>
              <a:defRPr/>
            </a:pPr>
            <a:r>
              <a:rPr lang="pl-PL" sz="1800" b="1" dirty="0">
                <a:latin typeface="+mn-lt"/>
                <a:cs typeface="Arial" panose="020B0604020202020204" pitchFamily="34" charset="0"/>
              </a:rPr>
              <a:t>podczas głosowania należy dbać o to, aby zachowana była tajność głosowania;</a:t>
            </a:r>
          </a:p>
          <a:p>
            <a:pPr marL="361950" algn="just">
              <a:defRPr/>
            </a:pPr>
            <a:endParaRPr lang="pl-PL" sz="1800" b="1" dirty="0">
              <a:latin typeface="+mn-lt"/>
              <a:cs typeface="Arial" panose="020B0604020202020204" pitchFamily="34" charset="0"/>
            </a:endParaRPr>
          </a:p>
          <a:p>
            <a:pPr marL="704850" indent="-342900" algn="just">
              <a:buFont typeface="Wingdings" panose="05000000000000000000" pitchFamily="2" charset="2"/>
              <a:buChar char="§"/>
              <a:defRPr/>
            </a:pPr>
            <a:r>
              <a:rPr lang="pl-PL" sz="1800" b="1" dirty="0">
                <a:latin typeface="+mn-lt"/>
                <a:cs typeface="Arial" panose="020B0604020202020204" pitchFamily="34" charset="0"/>
              </a:rPr>
              <a:t>komisja zarządza przerwę w głosowaniu w związku z głosowaniem poza lokalem komisji  (urna pomocnicza) co </a:t>
            </a:r>
            <a:r>
              <a:rPr lang="pl-PL" sz="1800" dirty="0">
                <a:latin typeface="+mn-lt"/>
                <a:cs typeface="Arial" panose="020B0604020202020204" pitchFamily="34" charset="0"/>
              </a:rPr>
              <a:t>nie przedłuża czasu głosowania.</a:t>
            </a:r>
            <a:endParaRPr lang="pl-PL" sz="1800" b="1" dirty="0">
              <a:latin typeface="+mn-lt"/>
              <a:cs typeface="Arial" panose="020B0604020202020204" pitchFamily="34" charset="0"/>
            </a:endParaRP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77</a:t>
            </a:fld>
            <a:endParaRPr lang="en-US" dirty="0"/>
          </a:p>
        </p:txBody>
      </p:sp>
    </p:spTree>
    <p:extLst>
      <p:ext uri="{BB962C8B-B14F-4D97-AF65-F5344CB8AC3E}">
        <p14:creationId xmlns:p14="http://schemas.microsoft.com/office/powerpoint/2010/main" val="33795568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pole tekstowe 6"/>
          <p:cNvSpPr txBox="1">
            <a:spLocks noChangeArrowheads="1"/>
          </p:cNvSpPr>
          <p:nvPr/>
        </p:nvSpPr>
        <p:spPr bwMode="auto">
          <a:xfrm>
            <a:off x="653492" y="1200108"/>
            <a:ext cx="9539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GŁOSOWANIE W OBWODACH ODRĘBNYCH</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b="1" dirty="0">
                <a:solidFill>
                  <a:srgbClr val="9D032A"/>
                </a:solidFill>
                <a:latin typeface="Arial Black" panose="020B0A04020102020204" pitchFamily="34" charset="0"/>
              </a:rPr>
              <a:t>(szczególne zadania komisji)</a:t>
            </a:r>
          </a:p>
        </p:txBody>
      </p:sp>
      <p:sp>
        <p:nvSpPr>
          <p:cNvPr id="99331" name="Prostokąt 1"/>
          <p:cNvSpPr>
            <a:spLocks noChangeArrowheads="1"/>
          </p:cNvSpPr>
          <p:nvPr/>
        </p:nvSpPr>
        <p:spPr bwMode="auto">
          <a:xfrm>
            <a:off x="539750" y="2454576"/>
            <a:ext cx="78486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buFont typeface="Wingdings" panose="05000000000000000000" pitchFamily="2" charset="2"/>
              <a:buChar char="§"/>
              <a:defRPr/>
            </a:pPr>
            <a:r>
              <a:rPr lang="pl-PL" altLang="pl-PL" sz="1800" b="1" dirty="0">
                <a:latin typeface="Arial" panose="020B0604020202020204" pitchFamily="34" charset="0"/>
              </a:rPr>
              <a:t>komisja zbiera informacje, którzy wyborcy chcą głosować </a:t>
            </a:r>
            <a:br>
              <a:rPr lang="pl-PL" altLang="pl-PL" sz="1800" b="1" dirty="0">
                <a:latin typeface="Arial" panose="020B0604020202020204" pitchFamily="34" charset="0"/>
              </a:rPr>
            </a:br>
            <a:r>
              <a:rPr lang="pl-PL" altLang="pl-PL" sz="1800" b="1" dirty="0">
                <a:latin typeface="Arial" panose="020B0604020202020204" pitchFamily="34" charset="0"/>
              </a:rPr>
              <a:t>w pomieszczeniu</a:t>
            </a:r>
            <a:r>
              <a:rPr lang="pl-PL" altLang="pl-PL" sz="1800" dirty="0">
                <a:latin typeface="Arial" panose="020B0604020202020204" pitchFamily="34" charset="0"/>
              </a:rPr>
              <a:t>, w którym przebywają, a następnie sporządza wykaz nazwisk i imion tych osób, ze wskazaniem numerów pomieszczeń, do których członkowie komisji powinni przynieść urnę;</a:t>
            </a:r>
          </a:p>
          <a:p>
            <a:pPr marL="342900" indent="-342900" algn="just">
              <a:lnSpc>
                <a:spcPct val="100000"/>
              </a:lnSpc>
              <a:spcBef>
                <a:spcPct val="0"/>
              </a:spcBef>
              <a:buFont typeface="Wingdings" panose="05000000000000000000" pitchFamily="2" charset="2"/>
              <a:buChar char="§"/>
              <a:defRPr/>
            </a:pPr>
            <a:endParaRPr lang="pl-PL" altLang="pl-PL" sz="1800" dirty="0">
              <a:latin typeface="Arial" panose="020B0604020202020204" pitchFamily="34" charset="0"/>
            </a:endParaRPr>
          </a:p>
          <a:p>
            <a:pPr algn="just">
              <a:lnSpc>
                <a:spcPct val="100000"/>
              </a:lnSpc>
              <a:spcBef>
                <a:spcPct val="0"/>
              </a:spcBef>
              <a:buNone/>
              <a:defRPr/>
            </a:pPr>
            <a:endParaRPr lang="pl-PL" altLang="pl-PL" sz="1800" dirty="0">
              <a:latin typeface="Arial" panose="020B0604020202020204" pitchFamily="34" charset="0"/>
            </a:endParaRPr>
          </a:p>
          <a:p>
            <a:pPr marL="342900" indent="-342900" algn="just">
              <a:lnSpc>
                <a:spcPct val="100000"/>
              </a:lnSpc>
              <a:spcBef>
                <a:spcPct val="0"/>
              </a:spcBef>
              <a:buFont typeface="Wingdings" panose="05000000000000000000" pitchFamily="2" charset="2"/>
              <a:buChar char="§"/>
              <a:defRPr/>
            </a:pPr>
            <a:r>
              <a:rPr lang="pl-PL" altLang="pl-PL" sz="1800" b="1" dirty="0">
                <a:latin typeface="Arial" panose="020B0604020202020204" pitchFamily="34" charset="0"/>
              </a:rPr>
              <a:t>komisja ustala orientacyjną liczbę kart do głosowania, </a:t>
            </a:r>
            <a:r>
              <a:rPr lang="pl-PL" altLang="pl-PL" sz="1800" dirty="0">
                <a:latin typeface="Arial" panose="020B0604020202020204" pitchFamily="34" charset="0"/>
              </a:rPr>
              <a:t>z pewną nadwyżką w stosunku do wcześniejszych zgłoszeń (na wypadek zgłoszeń dodatkowych dokonanych w trakcie głosowania), i przygotowuje pokwitowanie przyjęcia tych kart przez członków komisji, którzy przeprowadzą głosowanie poza lokalem wyborczym;</a:t>
            </a:r>
          </a:p>
          <a:p>
            <a:pPr algn="just">
              <a:lnSpc>
                <a:spcPct val="100000"/>
              </a:lnSpc>
              <a:spcBef>
                <a:spcPct val="0"/>
              </a:spcBef>
              <a:buFontTx/>
              <a:buNone/>
              <a:defRPr/>
            </a:pPr>
            <a:endParaRPr lang="pl-PL" altLang="pl-PL" sz="1800" dirty="0">
              <a:latin typeface="Arial" panose="020B0604020202020204" pitchFamily="34" charset="0"/>
            </a:endParaRPr>
          </a:p>
          <a:p>
            <a:pPr algn="just">
              <a:lnSpc>
                <a:spcPct val="100000"/>
              </a:lnSpc>
              <a:spcBef>
                <a:spcPct val="0"/>
              </a:spcBef>
              <a:buFontTx/>
              <a:buNone/>
              <a:defRPr/>
            </a:pPr>
            <a:endParaRPr lang="pl-PL" altLang="pl-PL" sz="2000" dirty="0">
              <a:latin typeface="Arial" panose="020B0604020202020204" pitchFamily="34" charset="0"/>
            </a:endParaRP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78</a:t>
            </a:fld>
            <a:endParaRPr lang="en-US" dirty="0"/>
          </a:p>
        </p:txBody>
      </p:sp>
    </p:spTree>
    <p:extLst>
      <p:ext uri="{BB962C8B-B14F-4D97-AF65-F5344CB8AC3E}">
        <p14:creationId xmlns:p14="http://schemas.microsoft.com/office/powerpoint/2010/main" val="20402231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pole tekstowe 6"/>
          <p:cNvSpPr txBox="1">
            <a:spLocks noChangeArrowheads="1"/>
          </p:cNvSpPr>
          <p:nvPr/>
        </p:nvSpPr>
        <p:spPr bwMode="auto">
          <a:xfrm>
            <a:off x="371560" y="1193800"/>
            <a:ext cx="9539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GŁOSOWANIE W OBWODACH ODRĘBNYCH</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b="1" dirty="0">
                <a:solidFill>
                  <a:srgbClr val="9D032A"/>
                </a:solidFill>
                <a:latin typeface="Arial Black" panose="020B0A04020102020204" pitchFamily="34" charset="0"/>
              </a:rPr>
              <a:t>(szczególne zadania komisji)</a:t>
            </a:r>
          </a:p>
        </p:txBody>
      </p:sp>
      <p:sp>
        <p:nvSpPr>
          <p:cNvPr id="100355" name="Prostokąt 1"/>
          <p:cNvSpPr>
            <a:spLocks noChangeArrowheads="1"/>
          </p:cNvSpPr>
          <p:nvPr/>
        </p:nvSpPr>
        <p:spPr bwMode="auto">
          <a:xfrm>
            <a:off x="539750" y="2420938"/>
            <a:ext cx="78486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defRPr/>
            </a:pPr>
            <a:r>
              <a:rPr lang="pl-PL" altLang="pl-PL" sz="1800" dirty="0">
                <a:latin typeface="Arial" panose="020B0604020202020204" pitchFamily="34" charset="0"/>
              </a:rPr>
              <a:t>komisja, w drodze uchwały, określa czas (godziny) głosowania poza lokalem wyborczym i przerwę w głosowaniu. </a:t>
            </a:r>
            <a:r>
              <a:rPr lang="pl-PL" altLang="pl-PL" sz="1800" dirty="0">
                <a:solidFill>
                  <a:schemeClr val="accent5"/>
                </a:solidFill>
                <a:latin typeface="Arial" panose="020B0604020202020204" pitchFamily="34" charset="0"/>
              </a:rPr>
              <a:t>Zaleca się, aby przerwę w głosowaniu zarządzić w czasie, gdy większość wyborców umieszczonych w spisie oddała głosy w lokalu wyborczym. </a:t>
            </a:r>
          </a:p>
          <a:p>
            <a:pPr algn="just">
              <a:lnSpc>
                <a:spcPct val="100000"/>
              </a:lnSpc>
              <a:spcBef>
                <a:spcPct val="0"/>
              </a:spcBef>
              <a:buFontTx/>
              <a:buNone/>
              <a:defRPr/>
            </a:pPr>
            <a:endParaRPr lang="pl-PL" altLang="pl-PL" sz="2000" b="1" dirty="0">
              <a:latin typeface="Arial" panose="020B0604020202020204" pitchFamily="34" charset="0"/>
            </a:endParaRPr>
          </a:p>
          <a:p>
            <a:pPr algn="just">
              <a:lnSpc>
                <a:spcPct val="100000"/>
              </a:lnSpc>
              <a:spcBef>
                <a:spcPct val="0"/>
              </a:spcBef>
              <a:buFontTx/>
              <a:buNone/>
              <a:defRPr/>
            </a:pPr>
            <a:r>
              <a:rPr lang="pl-PL" altLang="pl-PL" sz="1800" b="1" dirty="0">
                <a:latin typeface="Arial" panose="020B0604020202020204" pitchFamily="34" charset="0"/>
              </a:rPr>
              <a:t>przerwa w głosowaniu nie stanowi podstawy do przedłużenia czasu głosowania. Uchwałę komisji o przerwie w głosowaniu należy wywiesić na drzwiach lokalu wyborczego przed rozpoczęciem głosowania przy użyciu urny pomocniczej.</a:t>
            </a:r>
          </a:p>
          <a:p>
            <a:pPr algn="just">
              <a:lnSpc>
                <a:spcPct val="100000"/>
              </a:lnSpc>
              <a:spcBef>
                <a:spcPct val="0"/>
              </a:spcBef>
              <a:buFontTx/>
              <a:buNone/>
              <a:defRPr/>
            </a:pPr>
            <a:endParaRPr lang="pl-PL" altLang="pl-PL" sz="1800" b="1" dirty="0">
              <a:latin typeface="Arial" panose="020B0604020202020204" pitchFamily="34" charset="0"/>
            </a:endParaRPr>
          </a:p>
          <a:p>
            <a:pPr algn="just">
              <a:lnSpc>
                <a:spcPct val="100000"/>
              </a:lnSpc>
              <a:spcBef>
                <a:spcPct val="0"/>
              </a:spcBef>
              <a:buFontTx/>
              <a:buNone/>
              <a:defRPr/>
            </a:pPr>
            <a:endParaRPr lang="pl-PL" altLang="pl-PL" sz="2000" dirty="0">
              <a:latin typeface="Arial" panose="020B0604020202020204" pitchFamily="34" charset="0"/>
            </a:endParaRPr>
          </a:p>
          <a:p>
            <a:pPr marL="342900" indent="-342900" algn="just">
              <a:lnSpc>
                <a:spcPct val="100000"/>
              </a:lnSpc>
              <a:spcBef>
                <a:spcPct val="0"/>
              </a:spcBef>
              <a:defRPr/>
            </a:pPr>
            <a:r>
              <a:rPr lang="pl-PL" altLang="pl-PL" sz="1800" dirty="0">
                <a:latin typeface="Arial" panose="020B0604020202020204" pitchFamily="34" charset="0"/>
              </a:rPr>
              <a:t>uchwała powinna być wywieszona w taki sposób, żeby możliwe było jej odczytanie także z wózka inwalidzkiego</a:t>
            </a:r>
          </a:p>
          <a:p>
            <a:pPr algn="just">
              <a:lnSpc>
                <a:spcPct val="100000"/>
              </a:lnSpc>
              <a:spcBef>
                <a:spcPct val="0"/>
              </a:spcBef>
              <a:buFontTx/>
              <a:buNone/>
              <a:defRPr/>
            </a:pPr>
            <a:endParaRPr lang="pl-PL" altLang="pl-PL" sz="1800" dirty="0">
              <a:latin typeface="Arial" panose="020B0604020202020204" pitchFamily="34" charset="0"/>
            </a:endParaRPr>
          </a:p>
          <a:p>
            <a:pPr algn="just">
              <a:lnSpc>
                <a:spcPct val="100000"/>
              </a:lnSpc>
              <a:spcBef>
                <a:spcPct val="0"/>
              </a:spcBef>
              <a:buFontTx/>
              <a:buNone/>
              <a:defRPr/>
            </a:pPr>
            <a:endParaRPr lang="pl-PL" altLang="pl-PL" sz="2000" dirty="0">
              <a:latin typeface="Arial" panose="020B0604020202020204" pitchFamily="34" charset="0"/>
            </a:endParaRPr>
          </a:p>
          <a:p>
            <a:pPr algn="just">
              <a:lnSpc>
                <a:spcPct val="100000"/>
              </a:lnSpc>
              <a:spcBef>
                <a:spcPct val="0"/>
              </a:spcBef>
              <a:buFontTx/>
              <a:buNone/>
              <a:defRPr/>
            </a:pPr>
            <a:endParaRPr lang="pl-PL" altLang="pl-PL" sz="2000" dirty="0">
              <a:latin typeface="Arial" panose="020B0604020202020204" pitchFamily="34" charset="0"/>
            </a:endParaRPr>
          </a:p>
          <a:p>
            <a:pPr algn="just">
              <a:lnSpc>
                <a:spcPct val="100000"/>
              </a:lnSpc>
              <a:spcBef>
                <a:spcPct val="0"/>
              </a:spcBef>
              <a:buFontTx/>
              <a:buNone/>
              <a:defRPr/>
            </a:pPr>
            <a:r>
              <a:rPr lang="pl-PL" altLang="pl-PL" sz="2000" dirty="0">
                <a:latin typeface="Arial" panose="020B0604020202020204" pitchFamily="34" charset="0"/>
              </a:rPr>
              <a:t> </a:t>
            </a:r>
            <a:endParaRPr lang="pl-PL" altLang="pl-PL" sz="2000" dirty="0">
              <a:latin typeface="Arial" panose="020B0604020202020204" pitchFamily="34" charset="0"/>
              <a:cs typeface="Arial" panose="020B0604020202020204" pitchFamily="34" charset="0"/>
            </a:endParaRPr>
          </a:p>
        </p:txBody>
      </p:sp>
      <p:sp>
        <p:nvSpPr>
          <p:cNvPr id="3" name="Prostokąt 2"/>
          <p:cNvSpPr/>
          <p:nvPr/>
        </p:nvSpPr>
        <p:spPr>
          <a:xfrm>
            <a:off x="539750" y="3716338"/>
            <a:ext cx="7848600" cy="1584325"/>
          </a:xfrm>
          <a:prstGeom prst="rect">
            <a:avLst/>
          </a:prstGeom>
          <a:noFill/>
          <a:ln w="28575">
            <a:solidFill>
              <a:srgbClr val="9018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pic>
        <p:nvPicPr>
          <p:cNvPr id="5"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79</a:t>
            </a:fld>
            <a:endParaRPr lang="en-US" dirty="0"/>
          </a:p>
        </p:txBody>
      </p:sp>
    </p:spTree>
    <p:extLst>
      <p:ext uri="{BB962C8B-B14F-4D97-AF65-F5344CB8AC3E}">
        <p14:creationId xmlns:p14="http://schemas.microsoft.com/office/powerpoint/2010/main" val="208766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ole tekstowe 1"/>
          <p:cNvSpPr txBox="1">
            <a:spLocks noChangeArrowheads="1"/>
          </p:cNvSpPr>
          <p:nvPr/>
        </p:nvSpPr>
        <p:spPr bwMode="auto">
          <a:xfrm>
            <a:off x="1759090" y="1026921"/>
            <a:ext cx="633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C00000"/>
                </a:solidFill>
                <a:latin typeface="Arial Black" panose="020B0A04020102020204" pitchFamily="34" charset="0"/>
                <a:cs typeface="Arial" panose="020B0604020202020204" pitchFamily="34" charset="0"/>
              </a:rPr>
              <a:t>MĘŻOWIE ZAUFANIA - UPRAWNIENIA</a:t>
            </a:r>
          </a:p>
        </p:txBody>
      </p:sp>
      <p:sp>
        <p:nvSpPr>
          <p:cNvPr id="3" name="Prostokąt 2"/>
          <p:cNvSpPr/>
          <p:nvPr/>
        </p:nvSpPr>
        <p:spPr>
          <a:xfrm>
            <a:off x="215105" y="1497013"/>
            <a:ext cx="8713788" cy="2354262"/>
          </a:xfrm>
          <a:prstGeom prst="rect">
            <a:avLst/>
          </a:prstGeom>
        </p:spPr>
        <p:txBody>
          <a:bodyPr>
            <a:spAutoFit/>
          </a:bodyPr>
          <a:lstStyle/>
          <a:p>
            <a:pPr>
              <a:defRPr/>
            </a:pPr>
            <a:r>
              <a:rPr lang="pl-PL" altLang="pl-PL" sz="1700" dirty="0">
                <a:latin typeface="Franklin Gothic Book" panose="020B0503020102020204" pitchFamily="34" charset="0"/>
                <a:ea typeface="SimSun" pitchFamily="2" charset="-122"/>
                <a:cs typeface="Arial" pitchFamily="34" charset="0"/>
              </a:rPr>
              <a:t>     </a:t>
            </a:r>
          </a:p>
          <a:p>
            <a:pPr>
              <a:defRPr/>
            </a:pPr>
            <a:endParaRPr lang="pl-PL" altLang="pl-PL" sz="1700" dirty="0">
              <a:latin typeface="Franklin Gothic Book" panose="020B0503020102020204" pitchFamily="34" charset="0"/>
              <a:ea typeface="SimSun" pitchFamily="2" charset="-122"/>
              <a:cs typeface="Arial" pitchFamily="34" charset="0"/>
            </a:endParaRPr>
          </a:p>
          <a:p>
            <a:pPr marL="285750" indent="-285750">
              <a:buFont typeface="Arial" panose="020B0604020202020204" pitchFamily="34" charset="0"/>
              <a:buChar char="•"/>
              <a:defRPr/>
            </a:pPr>
            <a:r>
              <a:rPr lang="pl-PL" altLang="pl-PL" sz="1700" b="1" dirty="0">
                <a:solidFill>
                  <a:schemeClr val="accent5"/>
                </a:solidFill>
                <a:latin typeface="Franklin Gothic Book" panose="020B0503020102020204" pitchFamily="34" charset="0"/>
                <a:ea typeface="SimSun" pitchFamily="2" charset="-122"/>
                <a:cs typeface="Arial" pitchFamily="34" charset="0"/>
              </a:rPr>
              <a:t> od</a:t>
            </a:r>
            <a:r>
              <a:rPr lang="pl-PL" altLang="pl-PL" sz="1700" dirty="0">
                <a:latin typeface="Franklin Gothic Book" panose="020B0503020102020204" pitchFamily="34" charset="0"/>
                <a:ea typeface="SimSun" pitchFamily="2" charset="-122"/>
                <a:cs typeface="Arial" pitchFamily="34" charset="0"/>
              </a:rPr>
              <a:t> </a:t>
            </a:r>
            <a:r>
              <a:rPr lang="pl-PL" altLang="pl-PL" sz="1700" b="1" dirty="0">
                <a:solidFill>
                  <a:schemeClr val="accent5"/>
                </a:solidFill>
                <a:latin typeface="Franklin Gothic Book" panose="020B0503020102020204" pitchFamily="34" charset="0"/>
                <a:ea typeface="SimSun" pitchFamily="2" charset="-122"/>
                <a:cs typeface="Arial" pitchFamily="34" charset="0"/>
              </a:rPr>
              <a:t>momentu</a:t>
            </a:r>
            <a:r>
              <a:rPr lang="pl-PL" altLang="pl-PL" sz="1700" dirty="0">
                <a:latin typeface="Franklin Gothic Book" panose="020B0503020102020204" pitchFamily="34" charset="0"/>
                <a:ea typeface="SimSun" pitchFamily="2" charset="-122"/>
                <a:cs typeface="Arial" pitchFamily="34" charset="0"/>
              </a:rPr>
              <a:t> rozpoczęcia pracy przez komisję  - </a:t>
            </a:r>
            <a:r>
              <a:rPr lang="pl-PL" altLang="pl-PL" sz="1700" b="1" dirty="0">
                <a:solidFill>
                  <a:schemeClr val="accent5"/>
                </a:solidFill>
                <a:latin typeface="Franklin Gothic Book" panose="020B0503020102020204" pitchFamily="34" charset="0"/>
                <a:ea typeface="SimSun" pitchFamily="2" charset="-122"/>
                <a:cs typeface="Arial" pitchFamily="34" charset="0"/>
              </a:rPr>
              <a:t>do</a:t>
            </a:r>
            <a:r>
              <a:rPr lang="pl-PL" altLang="pl-PL" sz="1700" dirty="0">
                <a:latin typeface="Franklin Gothic Book" panose="020B0503020102020204" pitchFamily="34" charset="0"/>
                <a:ea typeface="SimSun" pitchFamily="2" charset="-122"/>
                <a:cs typeface="Arial" pitchFamily="34" charset="0"/>
              </a:rPr>
              <a:t> </a:t>
            </a:r>
            <a:r>
              <a:rPr lang="pl-PL" altLang="pl-PL" sz="1700" b="1" dirty="0">
                <a:solidFill>
                  <a:schemeClr val="accent5"/>
                </a:solidFill>
                <a:latin typeface="Franklin Gothic Book" panose="020B0503020102020204" pitchFamily="34" charset="0"/>
                <a:ea typeface="SimSun" pitchFamily="2" charset="-122"/>
                <a:cs typeface="Arial" pitchFamily="34" charset="0"/>
              </a:rPr>
              <a:t>czasu</a:t>
            </a:r>
            <a:r>
              <a:rPr lang="pl-PL" altLang="pl-PL" sz="1700" dirty="0">
                <a:latin typeface="Franklin Gothic Book" panose="020B0503020102020204" pitchFamily="34" charset="0"/>
                <a:ea typeface="SimSun" pitchFamily="2" charset="-122"/>
                <a:cs typeface="Arial" pitchFamily="34" charset="0"/>
              </a:rPr>
              <a:t> rozpoczęcia  głosowania </a:t>
            </a:r>
            <a:r>
              <a:rPr lang="pl-PL" altLang="pl-PL" sz="1700" b="1" dirty="0">
                <a:solidFill>
                  <a:schemeClr val="accent5"/>
                </a:solidFill>
                <a:latin typeface="Franklin Gothic Book" panose="020B0503020102020204" pitchFamily="34" charset="0"/>
                <a:ea typeface="SimSun" pitchFamily="2" charset="-122"/>
                <a:cs typeface="Arial" pitchFamily="34" charset="0"/>
              </a:rPr>
              <a:t>oraz</a:t>
            </a:r>
            <a:r>
              <a:rPr lang="pl-PL" altLang="pl-PL" sz="1700" dirty="0">
                <a:solidFill>
                  <a:schemeClr val="accent5"/>
                </a:solidFill>
                <a:latin typeface="Franklin Gothic Book" panose="020B0503020102020204" pitchFamily="34" charset="0"/>
                <a:ea typeface="SimSun" pitchFamily="2" charset="-122"/>
                <a:cs typeface="Arial" pitchFamily="34" charset="0"/>
              </a:rPr>
              <a:t> </a:t>
            </a:r>
          </a:p>
          <a:p>
            <a:pPr>
              <a:defRPr/>
            </a:pPr>
            <a:endParaRPr lang="pl-PL" altLang="pl-PL" sz="1700" dirty="0">
              <a:solidFill>
                <a:schemeClr val="accent5"/>
              </a:solidFill>
              <a:latin typeface="Franklin Gothic Book" panose="020B0503020102020204" pitchFamily="34" charset="0"/>
              <a:ea typeface="SimSun" pitchFamily="2" charset="-122"/>
              <a:cs typeface="Arial" pitchFamily="34" charset="0"/>
            </a:endParaRPr>
          </a:p>
          <a:p>
            <a:pPr marL="285750" indent="-285750">
              <a:buFont typeface="Arial" panose="020B0604020202020204" pitchFamily="34" charset="0"/>
              <a:buChar char="•"/>
              <a:defRPr/>
            </a:pPr>
            <a:r>
              <a:rPr lang="pl-PL" altLang="pl-PL" sz="1700" dirty="0">
                <a:latin typeface="Franklin Gothic Book" panose="020B0503020102020204" pitchFamily="34" charset="0"/>
                <a:ea typeface="SimSun" pitchFamily="2" charset="-122"/>
                <a:cs typeface="Arial" pitchFamily="34" charset="0"/>
              </a:rPr>
              <a:t> w okresie od zamknięcia lokalu wyborczego do czasu podpisania protokołu głosowania, </a:t>
            </a:r>
          </a:p>
          <a:p>
            <a:pPr>
              <a:defRPr/>
            </a:pPr>
            <a:r>
              <a:rPr lang="pl-PL" altLang="pl-PL" sz="1100" b="1" dirty="0">
                <a:latin typeface="Franklin Gothic Book" panose="020B0503020102020204" pitchFamily="34" charset="0"/>
                <a:ea typeface="SimSun" pitchFamily="2" charset="-122"/>
                <a:cs typeface="Arial" pitchFamily="34" charset="0"/>
              </a:rPr>
              <a:t> </a:t>
            </a:r>
          </a:p>
          <a:p>
            <a:pPr>
              <a:defRPr/>
            </a:pPr>
            <a:endParaRPr lang="pl-PL" altLang="pl-PL" sz="1700" b="1" dirty="0">
              <a:latin typeface="Franklin Gothic Book" panose="020B0503020102020204" pitchFamily="34" charset="0"/>
              <a:ea typeface="SimSun" pitchFamily="2" charset="-122"/>
              <a:cs typeface="Arial" pitchFamily="34" charset="0"/>
            </a:endParaRPr>
          </a:p>
          <a:p>
            <a:pPr>
              <a:defRPr/>
            </a:pPr>
            <a:endParaRPr lang="pl-PL" altLang="pl-PL" sz="1700" b="1" u="sng" dirty="0">
              <a:latin typeface="Franklin Gothic Book" panose="020B0503020102020204" pitchFamily="34" charset="0"/>
              <a:ea typeface="SimSun" pitchFamily="2" charset="-122"/>
              <a:cs typeface="Arial" pitchFamily="34" charset="0"/>
            </a:endParaRPr>
          </a:p>
          <a:p>
            <a:pPr>
              <a:defRPr/>
            </a:pPr>
            <a:endParaRPr lang="pl-PL" altLang="pl-PL" sz="1700" dirty="0">
              <a:latin typeface="Franklin Gothic Book" panose="020B0503020102020204" pitchFamily="34" charset="0"/>
              <a:ea typeface="Times New Roman" pitchFamily="18" charset="0"/>
              <a:cs typeface="Arial" pitchFamily="34" charset="0"/>
            </a:endParaRPr>
          </a:p>
        </p:txBody>
      </p:sp>
      <p:sp>
        <p:nvSpPr>
          <p:cNvPr id="4" name="Prostokąt 4"/>
          <p:cNvSpPr>
            <a:spLocks noChangeArrowheads="1"/>
          </p:cNvSpPr>
          <p:nvPr/>
        </p:nvSpPr>
        <p:spPr bwMode="auto">
          <a:xfrm>
            <a:off x="45243" y="3169746"/>
            <a:ext cx="9053513" cy="892175"/>
          </a:xfrm>
          <a:prstGeom prst="rect">
            <a:avLst/>
          </a:prstGeom>
          <a:solidFill>
            <a:srgbClr val="9D032A"/>
          </a:solidFill>
          <a:ln w="28575">
            <a:solidFill>
              <a:schemeClr val="bg1">
                <a:lumMod val="75000"/>
              </a:schemeClr>
            </a:solidFill>
            <a:miter lim="800000"/>
            <a:headEnd/>
            <a:tailEnd/>
          </a:ln>
        </p:spPr>
        <p:txBody>
          <a:bodyPr>
            <a:spAutoFit/>
          </a:bodyPr>
          <a:lstStyle/>
          <a:p>
            <a:pPr algn="ctr">
              <a:defRPr/>
            </a:pPr>
            <a:r>
              <a:rPr lang="pl-PL" altLang="pl-PL" b="1" dirty="0">
                <a:solidFill>
                  <a:schemeClr val="bg1"/>
                </a:solidFill>
                <a:latin typeface="Franklin Gothic Book" panose="020B0503020102020204" pitchFamily="34" charset="0"/>
                <a:ea typeface="SimSun" pitchFamily="2" charset="-122"/>
                <a:cs typeface="Arial" pitchFamily="34" charset="0"/>
              </a:rPr>
              <a:t>czynności komisji mogą być rejestrowane przez mężów zaufania </a:t>
            </a:r>
            <a:br>
              <a:rPr lang="pl-PL" altLang="pl-PL" b="1" dirty="0">
                <a:solidFill>
                  <a:schemeClr val="bg1"/>
                </a:solidFill>
                <a:latin typeface="Franklin Gothic Book" panose="020B0503020102020204" pitchFamily="34" charset="0"/>
                <a:ea typeface="SimSun" pitchFamily="2" charset="-122"/>
                <a:cs typeface="Arial" pitchFamily="34" charset="0"/>
              </a:rPr>
            </a:br>
            <a:r>
              <a:rPr lang="pl-PL" altLang="pl-PL" b="1" dirty="0">
                <a:solidFill>
                  <a:schemeClr val="bg1"/>
                </a:solidFill>
                <a:latin typeface="Franklin Gothic Book" panose="020B0503020102020204" pitchFamily="34" charset="0"/>
                <a:ea typeface="SimSun" pitchFamily="2" charset="-122"/>
                <a:cs typeface="Arial" pitchFamily="34" charset="0"/>
              </a:rPr>
              <a:t>z wykorzystaniem własnych urządzeń rejestrujących</a:t>
            </a:r>
            <a:r>
              <a:rPr lang="pl-PL" altLang="pl-PL" sz="1600" b="1" dirty="0">
                <a:solidFill>
                  <a:schemeClr val="bg1"/>
                </a:solidFill>
                <a:latin typeface="Franklin Gothic Book" panose="020B0503020102020204" pitchFamily="34" charset="0"/>
                <a:ea typeface="SimSun" pitchFamily="2" charset="-122"/>
                <a:cs typeface="Arial" pitchFamily="34" charset="0"/>
              </a:rPr>
              <a:t>.</a:t>
            </a:r>
          </a:p>
          <a:p>
            <a:pPr algn="ctr">
              <a:defRPr/>
            </a:pPr>
            <a:r>
              <a:rPr lang="pl-PL" altLang="pl-PL" sz="1600" b="1" dirty="0">
                <a:solidFill>
                  <a:schemeClr val="bg1"/>
                </a:solidFill>
                <a:latin typeface="Franklin Gothic Book" panose="020B0503020102020204" pitchFamily="34" charset="0"/>
                <a:ea typeface="SimSun" pitchFamily="2" charset="-122"/>
                <a:cs typeface="Arial" pitchFamily="34" charset="0"/>
              </a:rPr>
              <a:t>(bez transmisji !!!)</a:t>
            </a:r>
          </a:p>
        </p:txBody>
      </p:sp>
      <p:pic>
        <p:nvPicPr>
          <p:cNvPr id="39941" name="Symbol zastępczy zawartości 3" descr="1195436790606908375johnny_automatic_man_with_a_camera.svg.m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18000" y="745676"/>
            <a:ext cx="10572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Prostokąt 1"/>
          <p:cNvSpPr>
            <a:spLocks noChangeArrowheads="1"/>
          </p:cNvSpPr>
          <p:nvPr/>
        </p:nvSpPr>
        <p:spPr bwMode="auto">
          <a:xfrm>
            <a:off x="592278" y="4219856"/>
            <a:ext cx="7504112" cy="1831271"/>
          </a:xfrm>
          <a:prstGeom prst="rect">
            <a:avLst/>
          </a:prstGeom>
          <a:ln>
            <a:headEnd/>
            <a:tailEnd/>
          </a:ln>
          <a:extLst/>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pl-PL" altLang="pl-PL" sz="1100" dirty="0">
              <a:solidFill>
                <a:srgbClr val="000000"/>
              </a:solidFill>
              <a:latin typeface="Times New Roman" panose="02020603050405020304" pitchFamily="18" charset="0"/>
            </a:endParaRPr>
          </a:p>
          <a:p>
            <a:pPr marL="285750" indent="-285750" algn="just">
              <a:lnSpc>
                <a:spcPct val="100000"/>
              </a:lnSpc>
              <a:spcBef>
                <a:spcPct val="0"/>
              </a:spcBef>
              <a:defRPr/>
            </a:pPr>
            <a:r>
              <a:rPr lang="pl-PL" altLang="pl-PL" sz="1700" b="1" dirty="0">
                <a:solidFill>
                  <a:schemeClr val="accent5"/>
                </a:solidFill>
                <a:latin typeface="Franklin Gothic Book" panose="020B0503020102020204" pitchFamily="34" charset="0"/>
                <a:ea typeface="SimSun" panose="02010600030101010101" pitchFamily="2" charset="-122"/>
                <a:cs typeface="Arial" panose="020B0604020202020204" pitchFamily="34" charset="0"/>
              </a:rPr>
              <a:t>materiały zawierające zarejestrowany przebieg czynności na wniosek tego męża zaufania, mogą zostać zakwalifikowane jako dokumenty z wyborów. </a:t>
            </a:r>
          </a:p>
          <a:p>
            <a:pPr marL="285750" indent="-285750" algn="just">
              <a:lnSpc>
                <a:spcPct val="100000"/>
              </a:lnSpc>
              <a:spcBef>
                <a:spcPct val="0"/>
              </a:spcBef>
              <a:defRPr/>
            </a:pPr>
            <a:endParaRPr lang="pl-PL" altLang="pl-PL" sz="1700" b="1" dirty="0">
              <a:solidFill>
                <a:schemeClr val="accent5"/>
              </a:solidFill>
              <a:latin typeface="Franklin Gothic Book" panose="020B0503020102020204" pitchFamily="34" charset="0"/>
              <a:ea typeface="SimSun" panose="02010600030101010101" pitchFamily="2" charset="-122"/>
              <a:cs typeface="Arial" panose="020B0604020202020204" pitchFamily="34" charset="0"/>
            </a:endParaRPr>
          </a:p>
          <a:p>
            <a:pPr marL="285750" indent="-285750" algn="just">
              <a:lnSpc>
                <a:spcPct val="100000"/>
              </a:lnSpc>
              <a:spcBef>
                <a:spcPct val="0"/>
              </a:spcBef>
              <a:defRPr/>
            </a:pPr>
            <a:r>
              <a:rPr lang="pl-PL" altLang="pl-PL" sz="1600" dirty="0">
                <a:latin typeface="Franklin Gothic Book" panose="020B0503020102020204" pitchFamily="34" charset="0"/>
                <a:ea typeface="SimSun" panose="02010600030101010101" pitchFamily="2" charset="-122"/>
                <a:cs typeface="Arial" panose="020B0604020202020204" pitchFamily="34" charset="0"/>
              </a:rPr>
              <a:t>w przypadku, </a:t>
            </a:r>
            <a:r>
              <a:rPr lang="pl-PL" altLang="pl-PL" sz="1600" b="1" dirty="0">
                <a:latin typeface="Franklin Gothic Book" panose="020B0503020102020204" pitchFamily="34" charset="0"/>
                <a:ea typeface="SimSun" panose="02010600030101010101" pitchFamily="2" charset="-122"/>
                <a:cs typeface="Arial" panose="020B0604020202020204" pitchFamily="34" charset="0"/>
              </a:rPr>
              <a:t>gdy mąż zaufania złoży wniosek o dołączenie zarejestrowanego przez niego materiału jako dokumentu z wyborów</a:t>
            </a:r>
            <a:r>
              <a:rPr lang="pl-PL" altLang="pl-PL" sz="1600" dirty="0">
                <a:latin typeface="Franklin Gothic Book" panose="020B0503020102020204" pitchFamily="34" charset="0"/>
                <a:ea typeface="SimSun" panose="02010600030101010101" pitchFamily="2" charset="-122"/>
                <a:cs typeface="Arial" panose="020B0604020202020204" pitchFamily="34" charset="0"/>
              </a:rPr>
              <a:t>, komisja pakuje go, opieczętowuje oraz przekazuje z innymi dokumentami z wyborów.</a:t>
            </a:r>
          </a:p>
        </p:txBody>
      </p:sp>
      <p:sp>
        <p:nvSpPr>
          <p:cNvPr id="6" name="Symbol zastępczy numeru slajdu 5">
            <a:extLst>
              <a:ext uri="{FF2B5EF4-FFF2-40B4-BE49-F238E27FC236}">
                <a16:creationId xmlns:a16="http://schemas.microsoft.com/office/drawing/2014/main" xmlns="" id="{2D518DD0-D864-4404-B58D-EB4DDAE9F63D}"/>
              </a:ext>
            </a:extLst>
          </p:cNvPr>
          <p:cNvSpPr>
            <a:spLocks noGrp="1"/>
          </p:cNvSpPr>
          <p:nvPr>
            <p:ph type="sldNum" idx="12"/>
          </p:nvPr>
        </p:nvSpPr>
        <p:spPr/>
        <p:txBody>
          <a:bodyPr/>
          <a:lstStyle/>
          <a:p>
            <a:fld id="{1AD84A18-9CD5-4651-9EFB-5D7BAC229282}" type="slidenum">
              <a:rPr lang="pl-PL" smtClean="0"/>
              <a:t>8</a:t>
            </a:fld>
            <a:endParaRPr lang="pl-PL"/>
          </a:p>
        </p:txBody>
      </p:sp>
      <p:pic>
        <p:nvPicPr>
          <p:cNvPr id="8"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pole tekstowe 6"/>
          <p:cNvSpPr txBox="1">
            <a:spLocks noChangeArrowheads="1"/>
          </p:cNvSpPr>
          <p:nvPr/>
        </p:nvSpPr>
        <p:spPr bwMode="auto">
          <a:xfrm>
            <a:off x="595827" y="944734"/>
            <a:ext cx="9539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GŁOSOWANIE W OBWODACH ODRĘBNYCH</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b="1" dirty="0">
                <a:solidFill>
                  <a:srgbClr val="9D032A"/>
                </a:solidFill>
                <a:latin typeface="Arial Black" panose="020B0A04020102020204" pitchFamily="34" charset="0"/>
              </a:rPr>
              <a:t>(szczególne zadania komisji)</a:t>
            </a:r>
          </a:p>
        </p:txBody>
      </p:sp>
      <p:sp>
        <p:nvSpPr>
          <p:cNvPr id="101379" name="Prostokąt 1"/>
          <p:cNvSpPr>
            <a:spLocks noChangeArrowheads="1"/>
          </p:cNvSpPr>
          <p:nvPr/>
        </p:nvSpPr>
        <p:spPr bwMode="auto">
          <a:xfrm>
            <a:off x="523274" y="1928041"/>
            <a:ext cx="7848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gn="just">
              <a:lnSpc>
                <a:spcPct val="100000"/>
              </a:lnSpc>
              <a:spcBef>
                <a:spcPct val="0"/>
              </a:spcBef>
              <a:defRPr/>
            </a:pPr>
            <a:r>
              <a:rPr lang="pl-PL" altLang="pl-PL" sz="1800" b="1" dirty="0">
                <a:latin typeface="Arial" panose="020B0604020202020204" pitchFamily="34" charset="0"/>
              </a:rPr>
              <a:t>przed przystąpieniem do głosowania poza lokalem wyborczym komisja pieczętuje wlot urny zasadniczej, zaklejając go paskiem papieru opatrzonym pieczęcią komisji i podpisami jej członków lub używając dostarczonej plomby</a:t>
            </a:r>
            <a:r>
              <a:rPr lang="pl-PL" altLang="pl-PL" sz="1800" dirty="0">
                <a:latin typeface="Arial" panose="020B0604020202020204" pitchFamily="34" charset="0"/>
              </a:rPr>
              <a:t>, a członkom komisji, którzy będą prowadzili głosowanie przy wykorzystaniu urny pomocniczej, wydaje się  protokolarnie:  </a:t>
            </a:r>
          </a:p>
          <a:p>
            <a:pPr algn="just">
              <a:lnSpc>
                <a:spcPct val="100000"/>
              </a:lnSpc>
              <a:spcBef>
                <a:spcPct val="0"/>
              </a:spcBef>
              <a:buFontTx/>
              <a:buNone/>
              <a:defRPr/>
            </a:pPr>
            <a:endParaRPr lang="pl-PL" altLang="pl-PL" sz="1800" dirty="0">
              <a:latin typeface="Arial" panose="020B0604020202020204" pitchFamily="34" charset="0"/>
            </a:endParaRPr>
          </a:p>
          <a:p>
            <a:pPr algn="just">
              <a:lnSpc>
                <a:spcPct val="100000"/>
              </a:lnSpc>
              <a:spcBef>
                <a:spcPct val="0"/>
              </a:spcBef>
              <a:buFontTx/>
              <a:buNone/>
              <a:defRPr/>
            </a:pPr>
            <a:r>
              <a:rPr lang="pl-PL" altLang="pl-PL" sz="1800" b="1" dirty="0">
                <a:latin typeface="Arial" panose="020B0604020202020204" pitchFamily="34" charset="0"/>
              </a:rPr>
              <a:t>	a)</a:t>
            </a:r>
            <a:r>
              <a:rPr lang="pl-PL" altLang="pl-PL" sz="1800" dirty="0">
                <a:latin typeface="Arial" panose="020B0604020202020204" pitchFamily="34" charset="0"/>
              </a:rPr>
              <a:t> spis wyborców</a:t>
            </a:r>
          </a:p>
          <a:p>
            <a:pPr algn="just">
              <a:lnSpc>
                <a:spcPct val="100000"/>
              </a:lnSpc>
              <a:spcBef>
                <a:spcPct val="0"/>
              </a:spcBef>
              <a:buFontTx/>
              <a:buNone/>
              <a:defRPr/>
            </a:pPr>
            <a:r>
              <a:rPr lang="pl-PL" altLang="pl-PL" sz="1800" b="1" dirty="0">
                <a:latin typeface="Arial" panose="020B0604020202020204" pitchFamily="34" charset="0"/>
              </a:rPr>
              <a:t>	b)</a:t>
            </a:r>
            <a:r>
              <a:rPr lang="pl-PL" altLang="pl-PL" sz="1800" dirty="0">
                <a:latin typeface="Arial" panose="020B0604020202020204" pitchFamily="34" charset="0"/>
              </a:rPr>
              <a:t> odpowiednią liczbę kart do głosowania oraz </a:t>
            </a:r>
          </a:p>
          <a:p>
            <a:pPr algn="just">
              <a:lnSpc>
                <a:spcPct val="100000"/>
              </a:lnSpc>
              <a:spcBef>
                <a:spcPct val="0"/>
              </a:spcBef>
              <a:buFontTx/>
              <a:buNone/>
              <a:defRPr/>
            </a:pPr>
            <a:r>
              <a:rPr lang="pl-PL" altLang="pl-PL" sz="1800" b="1" dirty="0">
                <a:latin typeface="Arial" panose="020B0604020202020204" pitchFamily="34" charset="0"/>
              </a:rPr>
              <a:t>	c)</a:t>
            </a:r>
            <a:r>
              <a:rPr lang="pl-PL" altLang="pl-PL" sz="1800" dirty="0">
                <a:latin typeface="Arial" panose="020B0604020202020204" pitchFamily="34" charset="0"/>
              </a:rPr>
              <a:t> wykaz pacjentów zakładu leczniczego lub pensjonariuszy domu 	pomocy społecznej, którzy wyrazili wolę głosowani pomieszczeniu, </a:t>
            </a:r>
            <a:br>
              <a:rPr lang="pl-PL" altLang="pl-PL" sz="1800" dirty="0">
                <a:latin typeface="Arial" panose="020B0604020202020204" pitchFamily="34" charset="0"/>
              </a:rPr>
            </a:br>
            <a:r>
              <a:rPr lang="pl-PL" altLang="pl-PL" sz="1800" dirty="0">
                <a:latin typeface="Arial" panose="020B0604020202020204" pitchFamily="34" charset="0"/>
              </a:rPr>
              <a:t>	w którym przebywają. </a:t>
            </a:r>
          </a:p>
          <a:p>
            <a:pPr algn="just">
              <a:lnSpc>
                <a:spcPct val="100000"/>
              </a:lnSpc>
              <a:spcBef>
                <a:spcPct val="0"/>
              </a:spcBef>
              <a:buFontTx/>
              <a:buNone/>
              <a:defRPr/>
            </a:pPr>
            <a:endParaRPr lang="pl-PL" altLang="pl-PL" sz="1800" b="1" dirty="0">
              <a:latin typeface="Arial" panose="020B0604020202020204" pitchFamily="34" charset="0"/>
            </a:endParaRPr>
          </a:p>
          <a:p>
            <a:pPr marL="285750" indent="-285750" algn="just">
              <a:lnSpc>
                <a:spcPct val="100000"/>
              </a:lnSpc>
              <a:spcBef>
                <a:spcPct val="0"/>
              </a:spcBef>
              <a:defRPr/>
            </a:pPr>
            <a:r>
              <a:rPr lang="pl-PL" altLang="pl-PL" sz="1800" b="1" dirty="0">
                <a:latin typeface="Arial" panose="020B0604020202020204" pitchFamily="34" charset="0"/>
              </a:rPr>
              <a:t>następnie komisja sprawdza, czy urna pomocnicza jest pusta, i pieczętuje ją. </a:t>
            </a:r>
          </a:p>
          <a:p>
            <a:pPr algn="just">
              <a:lnSpc>
                <a:spcPct val="100000"/>
              </a:lnSpc>
              <a:spcBef>
                <a:spcPct val="0"/>
              </a:spcBef>
              <a:buFontTx/>
              <a:buNone/>
              <a:defRPr/>
            </a:pPr>
            <a:endParaRPr lang="pl-PL" altLang="pl-PL" sz="1800" dirty="0">
              <a:solidFill>
                <a:srgbClr val="9D032A"/>
              </a:solidFill>
              <a:latin typeface="Arial" panose="020B0604020202020204" pitchFamily="34" charset="0"/>
            </a:endParaRP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80</a:t>
            </a:fld>
            <a:endParaRPr lang="en-US" dirty="0"/>
          </a:p>
        </p:txBody>
      </p:sp>
    </p:spTree>
    <p:extLst>
      <p:ext uri="{BB962C8B-B14F-4D97-AF65-F5344CB8AC3E}">
        <p14:creationId xmlns:p14="http://schemas.microsoft.com/office/powerpoint/2010/main" val="34313337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pole tekstowe 6"/>
          <p:cNvSpPr txBox="1">
            <a:spLocks noChangeArrowheads="1"/>
          </p:cNvSpPr>
          <p:nvPr/>
        </p:nvSpPr>
        <p:spPr bwMode="auto">
          <a:xfrm>
            <a:off x="539750" y="1166126"/>
            <a:ext cx="9539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GŁOSOWANIE W OBWODACH ODRĘBNYCH</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b="1" dirty="0">
                <a:solidFill>
                  <a:srgbClr val="9D032A"/>
                </a:solidFill>
                <a:latin typeface="Arial Black" panose="020B0A04020102020204" pitchFamily="34" charset="0"/>
              </a:rPr>
              <a:t>(szczególne zadania komisji)</a:t>
            </a:r>
          </a:p>
        </p:txBody>
      </p:sp>
      <p:sp>
        <p:nvSpPr>
          <p:cNvPr id="102403" name="Prostokąt 1"/>
          <p:cNvSpPr>
            <a:spLocks noChangeArrowheads="1"/>
          </p:cNvSpPr>
          <p:nvPr/>
        </p:nvSpPr>
        <p:spPr bwMode="auto">
          <a:xfrm>
            <a:off x="539750" y="2349500"/>
            <a:ext cx="78486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defRPr/>
            </a:pPr>
            <a:r>
              <a:rPr lang="pl-PL" altLang="pl-PL" sz="1800" dirty="0">
                <a:solidFill>
                  <a:srgbClr val="9D032A"/>
                </a:solidFill>
                <a:latin typeface="Arial" panose="020B0604020202020204" pitchFamily="34" charset="0"/>
              </a:rPr>
              <a:t>komisja jest obowiązana dotrzeć z urną do każdego wyborcy, który wyraził wolę skorzystania z tej formy udziału w głosowaniu, a także umożliwić głosowanie innym wyborcom.</a:t>
            </a:r>
          </a:p>
          <a:p>
            <a:pPr marL="342900" indent="-342900" algn="just">
              <a:lnSpc>
                <a:spcPct val="100000"/>
              </a:lnSpc>
              <a:spcBef>
                <a:spcPct val="0"/>
              </a:spcBef>
              <a:defRPr/>
            </a:pPr>
            <a:endParaRPr lang="pl-PL" altLang="pl-PL" sz="1800" dirty="0">
              <a:latin typeface="Arial" panose="020B0604020202020204" pitchFamily="34" charset="0"/>
            </a:endParaRPr>
          </a:p>
          <a:p>
            <a:pPr marL="342900" indent="-342900" algn="just">
              <a:lnSpc>
                <a:spcPct val="100000"/>
              </a:lnSpc>
              <a:spcBef>
                <a:spcPct val="0"/>
              </a:spcBef>
              <a:defRPr/>
            </a:pPr>
            <a:r>
              <a:rPr lang="pl-PL" altLang="pl-PL" sz="1800" dirty="0">
                <a:latin typeface="Arial" panose="020B0604020202020204" pitchFamily="34" charset="0"/>
              </a:rPr>
              <a:t>członkom komisji mogą towarzyszyć mężowie zaufania oraz obserwatorzy społeczni i obserwatorzy międzynarodowi;</a:t>
            </a:r>
          </a:p>
          <a:p>
            <a:pPr marL="342900" indent="-342900" algn="just">
              <a:lnSpc>
                <a:spcPct val="100000"/>
              </a:lnSpc>
              <a:spcBef>
                <a:spcPct val="0"/>
              </a:spcBef>
              <a:defRPr/>
            </a:pPr>
            <a:endParaRPr lang="pl-PL" altLang="pl-PL" sz="1800" dirty="0">
              <a:latin typeface="Arial" panose="020B0604020202020204" pitchFamily="34" charset="0"/>
            </a:endParaRPr>
          </a:p>
          <a:p>
            <a:pPr marL="342900" indent="-342900" algn="just">
              <a:lnSpc>
                <a:spcPct val="100000"/>
              </a:lnSpc>
              <a:spcBef>
                <a:spcPct val="0"/>
              </a:spcBef>
              <a:defRPr/>
            </a:pPr>
            <a:r>
              <a:rPr lang="pl-PL" altLang="pl-PL" sz="1800" dirty="0">
                <a:latin typeface="Arial" panose="020B0604020202020204" pitchFamily="34" charset="0"/>
              </a:rPr>
              <a:t>wyborca po otrzymaniu karty do głosowania kwituje odbiór podpisem w spisie, a członek komisji w rubryce spisu „Uwagi” umieszcza litery „UP” (jako skrót od nazwy „urna pomocnicza”), w celu późniejszego rozliczenia kart do głosowania; </a:t>
            </a:r>
            <a:r>
              <a:rPr lang="pl-PL" altLang="pl-PL" sz="1800" b="1" dirty="0">
                <a:latin typeface="Arial" panose="020B0604020202020204" pitchFamily="34" charset="0"/>
              </a:rPr>
              <a:t>podczas głosowania należy dbać o to, aby zachowana była tajność głosowania.</a:t>
            </a:r>
          </a:p>
          <a:p>
            <a:pPr algn="just">
              <a:lnSpc>
                <a:spcPct val="100000"/>
              </a:lnSpc>
              <a:spcBef>
                <a:spcPct val="0"/>
              </a:spcBef>
              <a:buFontTx/>
              <a:buNone/>
              <a:defRPr/>
            </a:pPr>
            <a:endParaRPr lang="pl-PL" altLang="pl-PL" sz="900" b="1" dirty="0">
              <a:latin typeface="Arial" panose="020B0604020202020204" pitchFamily="34" charset="0"/>
            </a:endParaRP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81</a:t>
            </a:fld>
            <a:endParaRPr lang="en-US" dirty="0"/>
          </a:p>
        </p:txBody>
      </p:sp>
    </p:spTree>
    <p:extLst>
      <p:ext uri="{BB962C8B-B14F-4D97-AF65-F5344CB8AC3E}">
        <p14:creationId xmlns:p14="http://schemas.microsoft.com/office/powerpoint/2010/main" val="15022922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pole tekstowe 6"/>
          <p:cNvSpPr txBox="1">
            <a:spLocks noChangeArrowheads="1"/>
          </p:cNvSpPr>
          <p:nvPr/>
        </p:nvSpPr>
        <p:spPr bwMode="auto">
          <a:xfrm>
            <a:off x="760584" y="1035351"/>
            <a:ext cx="9539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GŁOSOWANIE W OBWODACH ODRĘBNYCH</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b="1" dirty="0">
                <a:solidFill>
                  <a:srgbClr val="9D032A"/>
                </a:solidFill>
                <a:latin typeface="Arial Black" panose="020B0A04020102020204" pitchFamily="34" charset="0"/>
              </a:rPr>
              <a:t>(szczególne zadania komisji)</a:t>
            </a:r>
          </a:p>
        </p:txBody>
      </p:sp>
      <p:sp>
        <p:nvSpPr>
          <p:cNvPr id="117763" name="Prostokąt 1"/>
          <p:cNvSpPr>
            <a:spLocks noChangeArrowheads="1"/>
          </p:cNvSpPr>
          <p:nvPr/>
        </p:nvSpPr>
        <p:spPr bwMode="auto">
          <a:xfrm>
            <a:off x="539750" y="2152178"/>
            <a:ext cx="8135938"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pl-PL" altLang="pl-PL" sz="1800" b="1" dirty="0">
                <a:latin typeface="Arial" panose="020B0604020202020204" pitchFamily="34" charset="0"/>
              </a:rPr>
              <a:t>po zakończeniu głosowania poza lokalem komisji członkowie komisji rozliczają się protokolarnie z otrzymanych wcześniej kart do głosowania </a:t>
            </a:r>
            <a:r>
              <a:rPr lang="pl-PL" altLang="pl-PL" sz="1800" dirty="0">
                <a:latin typeface="Arial" panose="020B0604020202020204" pitchFamily="34" charset="0"/>
              </a:rPr>
              <a:t>(uwzględniając ich liczbę wymienioną w pokwitowaniu oraz liczbę znaków „UP” w spisie), zwracają niewykorzystane karty do głosowania i pieczętują wlot urny pomocniczej; zapieczętowaną urnę oddaje się pod dozór przewodniczącemu komisji, z tym że urnę należy postawić obok urny zasadniczej. </a:t>
            </a:r>
          </a:p>
          <a:p>
            <a:pPr algn="just">
              <a:lnSpc>
                <a:spcPct val="100000"/>
              </a:lnSpc>
              <a:spcBef>
                <a:spcPct val="0"/>
              </a:spcBef>
            </a:pPr>
            <a:endParaRPr lang="pl-PL" altLang="pl-PL" sz="1800" b="1" dirty="0">
              <a:latin typeface="Arial" panose="020B0604020202020204" pitchFamily="34" charset="0"/>
            </a:endParaRPr>
          </a:p>
          <a:p>
            <a:pPr algn="just">
              <a:lnSpc>
                <a:spcPct val="100000"/>
              </a:lnSpc>
              <a:spcBef>
                <a:spcPct val="0"/>
              </a:spcBef>
            </a:pPr>
            <a:endParaRPr lang="pl-PL" altLang="pl-PL" sz="1800" b="1" dirty="0">
              <a:latin typeface="Arial" panose="020B0604020202020204" pitchFamily="34" charset="0"/>
            </a:endParaRPr>
          </a:p>
          <a:p>
            <a:pPr algn="just">
              <a:lnSpc>
                <a:spcPct val="100000"/>
              </a:lnSpc>
              <a:spcBef>
                <a:spcPct val="0"/>
              </a:spcBef>
            </a:pPr>
            <a:r>
              <a:rPr lang="pl-PL" altLang="pl-PL" sz="1800" b="1" dirty="0">
                <a:latin typeface="Arial" panose="020B0604020202020204" pitchFamily="34" charset="0"/>
              </a:rPr>
              <a:t>komisja sprawdza następnie, czy pieczęcie urny zasadniczej: na wlocie i na urnie, nie zostały naruszone, sporządza protokół potwierdzający dokonanie sprawdzenia i wznawia głosowanie w lokalu komisji.</a:t>
            </a: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82</a:t>
            </a:fld>
            <a:endParaRPr lang="en-US" dirty="0"/>
          </a:p>
        </p:txBody>
      </p:sp>
    </p:spTree>
    <p:extLst>
      <p:ext uri="{BB962C8B-B14F-4D97-AF65-F5344CB8AC3E}">
        <p14:creationId xmlns:p14="http://schemas.microsoft.com/office/powerpoint/2010/main" val="3061876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pole tekstowe 6"/>
          <p:cNvSpPr txBox="1">
            <a:spLocks noChangeArrowheads="1"/>
          </p:cNvSpPr>
          <p:nvPr/>
        </p:nvSpPr>
        <p:spPr bwMode="auto">
          <a:xfrm>
            <a:off x="1753043" y="968660"/>
            <a:ext cx="66591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2000" b="1" dirty="0" smtClean="0">
                <a:solidFill>
                  <a:srgbClr val="9D032A"/>
                </a:solidFill>
                <a:latin typeface="Arial Black" panose="020B0A04020102020204" pitchFamily="34" charset="0"/>
              </a:rPr>
              <a:t>PONOWNE GŁOSOWANIE</a:t>
            </a:r>
          </a:p>
          <a:p>
            <a:pPr>
              <a:lnSpc>
                <a:spcPct val="100000"/>
              </a:lnSpc>
              <a:spcBef>
                <a:spcPct val="0"/>
              </a:spcBef>
              <a:buFontTx/>
              <a:buNone/>
            </a:pPr>
            <a:endParaRPr lang="pl-PL" altLang="pl-PL" sz="2000" b="1" dirty="0">
              <a:solidFill>
                <a:srgbClr val="9D032A"/>
              </a:solidFill>
              <a:latin typeface="Arial Black" panose="020B0A04020102020204" pitchFamily="34" charset="0"/>
            </a:endParaRPr>
          </a:p>
          <a:p>
            <a:pPr>
              <a:lnSpc>
                <a:spcPct val="100000"/>
              </a:lnSpc>
              <a:spcBef>
                <a:spcPct val="0"/>
              </a:spcBef>
              <a:buFontTx/>
              <a:buNone/>
            </a:pPr>
            <a:r>
              <a:rPr lang="pl-PL" altLang="pl-PL" sz="2000" b="1" dirty="0">
                <a:solidFill>
                  <a:srgbClr val="9D032A"/>
                </a:solidFill>
                <a:latin typeface="Arial Black" panose="020B0A04020102020204" pitchFamily="34" charset="0"/>
              </a:rPr>
              <a:t>                            </a:t>
            </a:r>
            <a:endParaRPr lang="pl-PL" altLang="pl-PL" sz="1800" b="1" dirty="0">
              <a:solidFill>
                <a:srgbClr val="9D032A"/>
              </a:solidFill>
              <a:latin typeface="Arial Black" panose="020B0A04020102020204" pitchFamily="34" charset="0"/>
            </a:endParaRPr>
          </a:p>
        </p:txBody>
      </p:sp>
      <p:sp>
        <p:nvSpPr>
          <p:cNvPr id="117763" name="Prostokąt 1"/>
          <p:cNvSpPr>
            <a:spLocks noChangeArrowheads="1"/>
          </p:cNvSpPr>
          <p:nvPr/>
        </p:nvSpPr>
        <p:spPr bwMode="auto">
          <a:xfrm>
            <a:off x="209005" y="1489166"/>
            <a:ext cx="879608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pl-PL" altLang="pl-PL" sz="1800" dirty="0">
                <a:latin typeface="Franklin Gothic Book" panose="020B0503020102020204" pitchFamily="34" charset="0"/>
              </a:rPr>
              <a:t>p</a:t>
            </a:r>
            <a:r>
              <a:rPr lang="pl-PL" altLang="pl-PL" sz="1800" dirty="0" smtClean="0">
                <a:latin typeface="Franklin Gothic Book" panose="020B0503020102020204" pitchFamily="34" charset="0"/>
              </a:rPr>
              <a:t>onowne </a:t>
            </a:r>
            <a:r>
              <a:rPr lang="pl-PL" altLang="pl-PL" sz="1800" dirty="0">
                <a:latin typeface="Franklin Gothic Book" panose="020B0503020102020204" pitchFamily="34" charset="0"/>
              </a:rPr>
              <a:t>głosowanie przeprowadza i ustala jego wyniki w obwodzie </a:t>
            </a:r>
            <a:r>
              <a:rPr lang="pl-PL" altLang="pl-PL" sz="1800" dirty="0">
                <a:solidFill>
                  <a:srgbClr val="FF0000"/>
                </a:solidFill>
                <a:latin typeface="Franklin Gothic Book" panose="020B0503020102020204" pitchFamily="34" charset="0"/>
              </a:rPr>
              <a:t>ta sama komisja</a:t>
            </a:r>
            <a:r>
              <a:rPr lang="pl-PL" altLang="pl-PL" sz="1800" dirty="0">
                <a:latin typeface="Franklin Gothic Book" panose="020B0503020102020204" pitchFamily="34" charset="0"/>
              </a:rPr>
              <a:t>, która przeprowadziła głosowanie w dniu 28 czerwca 2020 r</a:t>
            </a:r>
            <a:r>
              <a:rPr lang="pl-PL" altLang="pl-PL" sz="1800" dirty="0" smtClean="0">
                <a:latin typeface="Franklin Gothic Book" panose="020B0503020102020204" pitchFamily="34" charset="0"/>
              </a:rPr>
              <a:t>.</a:t>
            </a:r>
          </a:p>
          <a:p>
            <a:pPr algn="just">
              <a:lnSpc>
                <a:spcPct val="100000"/>
              </a:lnSpc>
              <a:spcBef>
                <a:spcPct val="0"/>
              </a:spcBef>
            </a:pPr>
            <a:endParaRPr lang="pl-PL" altLang="pl-PL" sz="1800" dirty="0">
              <a:latin typeface="Franklin Gothic Book" panose="020B0503020102020204" pitchFamily="34" charset="0"/>
            </a:endParaRPr>
          </a:p>
          <a:p>
            <a:pPr algn="just">
              <a:lnSpc>
                <a:spcPct val="100000"/>
              </a:lnSpc>
              <a:spcBef>
                <a:spcPct val="0"/>
              </a:spcBef>
            </a:pPr>
            <a:r>
              <a:rPr lang="pl-PL" altLang="pl-PL" sz="1800" dirty="0" smtClean="0">
                <a:latin typeface="Franklin Gothic Book" panose="020B0503020102020204" pitchFamily="34" charset="0"/>
              </a:rPr>
              <a:t>podczas czynności w </a:t>
            </a:r>
            <a:r>
              <a:rPr lang="pl-PL" altLang="pl-PL" sz="1800" dirty="0">
                <a:latin typeface="Franklin Gothic Book" panose="020B0503020102020204" pitchFamily="34" charset="0"/>
              </a:rPr>
              <a:t>dniu ponownego głosowania w lokalu wyborczym mogą przebywać wyłącznie mężowie zaufania </a:t>
            </a:r>
            <a:r>
              <a:rPr lang="pl-PL" altLang="pl-PL" sz="1800" dirty="0" smtClean="0">
                <a:latin typeface="Franklin Gothic Book" panose="020B0503020102020204" pitchFamily="34" charset="0"/>
              </a:rPr>
              <a:t>komitetów </a:t>
            </a:r>
            <a:r>
              <a:rPr lang="pl-PL" altLang="pl-PL" sz="1800" dirty="0">
                <a:latin typeface="Franklin Gothic Book" panose="020B0503020102020204" pitchFamily="34" charset="0"/>
              </a:rPr>
              <a:t>wyborczych, które zgłosiły kandydatów uczestniczących w ponownym głosowaniu. </a:t>
            </a:r>
            <a:endParaRPr lang="pl-PL" altLang="pl-PL" sz="1800" dirty="0" smtClean="0">
              <a:latin typeface="Franklin Gothic Book" panose="020B0503020102020204" pitchFamily="34" charset="0"/>
            </a:endParaRPr>
          </a:p>
          <a:p>
            <a:pPr algn="just">
              <a:lnSpc>
                <a:spcPct val="100000"/>
              </a:lnSpc>
              <a:spcBef>
                <a:spcPct val="0"/>
              </a:spcBef>
            </a:pPr>
            <a:endParaRPr lang="pl-PL" altLang="pl-PL" sz="1800" dirty="0" smtClean="0">
              <a:latin typeface="Franklin Gothic Book" panose="020B0503020102020204" pitchFamily="34" charset="0"/>
            </a:endParaRPr>
          </a:p>
          <a:p>
            <a:pPr algn="just">
              <a:lnSpc>
                <a:spcPct val="100000"/>
              </a:lnSpc>
              <a:spcBef>
                <a:spcPct val="0"/>
              </a:spcBef>
            </a:pPr>
            <a:r>
              <a:rPr lang="pl-PL" altLang="pl-PL" sz="1800" dirty="0">
                <a:latin typeface="Franklin Gothic Book" panose="020B0503020102020204" pitchFamily="34" charset="0"/>
              </a:rPr>
              <a:t>m</a:t>
            </a:r>
            <a:r>
              <a:rPr lang="pl-PL" altLang="pl-PL" sz="1800" dirty="0" smtClean="0">
                <a:latin typeface="Franklin Gothic Book" panose="020B0503020102020204" pitchFamily="34" charset="0"/>
              </a:rPr>
              <a:t>ężowie </a:t>
            </a:r>
            <a:r>
              <a:rPr lang="pl-PL" altLang="pl-PL" sz="1800" dirty="0">
                <a:latin typeface="Franklin Gothic Book" panose="020B0503020102020204" pitchFamily="34" charset="0"/>
              </a:rPr>
              <a:t>zaufania mogą legitymować się upoważnieniami dotyczącymi wyborów przeprowadzanych w dniu pierwszego głosowania. </a:t>
            </a:r>
            <a:endParaRPr lang="pl-PL" altLang="pl-PL" sz="1800" dirty="0" smtClean="0">
              <a:latin typeface="Franklin Gothic Book" panose="020B0503020102020204" pitchFamily="34" charset="0"/>
            </a:endParaRPr>
          </a:p>
          <a:p>
            <a:pPr algn="just">
              <a:lnSpc>
                <a:spcPct val="100000"/>
              </a:lnSpc>
              <a:spcBef>
                <a:spcPct val="0"/>
              </a:spcBef>
            </a:pPr>
            <a:endParaRPr lang="pl-PL" altLang="pl-PL" sz="1800" dirty="0">
              <a:latin typeface="Franklin Gothic Book" panose="020B0503020102020204" pitchFamily="34" charset="0"/>
            </a:endParaRPr>
          </a:p>
          <a:p>
            <a:pPr algn="just">
              <a:lnSpc>
                <a:spcPct val="100000"/>
              </a:lnSpc>
              <a:spcBef>
                <a:spcPct val="0"/>
              </a:spcBef>
            </a:pPr>
            <a:r>
              <a:rPr lang="pl-PL" altLang="pl-PL" sz="1800" dirty="0">
                <a:latin typeface="Franklin Gothic Book" panose="020B0503020102020204" pitchFamily="34" charset="0"/>
              </a:rPr>
              <a:t>g</a:t>
            </a:r>
            <a:r>
              <a:rPr lang="pl-PL" altLang="pl-PL" sz="1800" dirty="0" smtClean="0">
                <a:latin typeface="Franklin Gothic Book" panose="020B0503020102020204" pitchFamily="34" charset="0"/>
              </a:rPr>
              <a:t>łosowanie </a:t>
            </a:r>
            <a:r>
              <a:rPr lang="pl-PL" altLang="pl-PL" sz="1800" dirty="0">
                <a:latin typeface="Franklin Gothic Book" panose="020B0503020102020204" pitchFamily="34" charset="0"/>
              </a:rPr>
              <a:t>ponowne przeprowadza się na podstawie </a:t>
            </a:r>
            <a:r>
              <a:rPr lang="pl-PL" altLang="pl-PL" sz="1800" dirty="0">
                <a:solidFill>
                  <a:srgbClr val="FF0000"/>
                </a:solidFill>
                <a:latin typeface="Franklin Gothic Book" panose="020B0503020102020204" pitchFamily="34" charset="0"/>
              </a:rPr>
              <a:t>tych samych spisów wyborców, podlegających aktualizacji</a:t>
            </a:r>
            <a:r>
              <a:rPr lang="pl-PL" altLang="pl-PL" sz="1800" dirty="0">
                <a:latin typeface="Franklin Gothic Book" panose="020B0503020102020204" pitchFamily="34" charset="0"/>
              </a:rPr>
              <a:t>, polegającej w szczególności na umieszczeniu w spisie osób, które najpóźniej w dniu ponownego głosowania ukończą 18 lat</a:t>
            </a:r>
            <a:r>
              <a:rPr lang="pl-PL" altLang="pl-PL" sz="1800" dirty="0" smtClean="0">
                <a:latin typeface="Franklin Gothic Book" panose="020B0503020102020204" pitchFamily="34" charset="0"/>
              </a:rPr>
              <a:t>.</a:t>
            </a:r>
          </a:p>
          <a:p>
            <a:pPr algn="just">
              <a:lnSpc>
                <a:spcPct val="100000"/>
              </a:lnSpc>
              <a:spcBef>
                <a:spcPct val="0"/>
              </a:spcBef>
            </a:pPr>
            <a:endParaRPr lang="pl-PL" altLang="pl-PL" sz="1800" dirty="0">
              <a:latin typeface="Franklin Gothic Book" panose="020B0503020102020204" pitchFamily="34" charset="0"/>
            </a:endParaRPr>
          </a:p>
          <a:p>
            <a:pPr algn="just">
              <a:lnSpc>
                <a:spcPct val="100000"/>
              </a:lnSpc>
              <a:spcBef>
                <a:spcPct val="0"/>
              </a:spcBef>
            </a:pPr>
            <a:r>
              <a:rPr lang="pl-PL" altLang="pl-PL" sz="1800" dirty="0" smtClean="0">
                <a:latin typeface="Franklin Gothic Book" panose="020B0503020102020204" pitchFamily="34" charset="0"/>
              </a:rPr>
              <a:t>komisja</a:t>
            </a:r>
            <a:r>
              <a:rPr lang="pl-PL" altLang="pl-PL" sz="1800" dirty="0">
                <a:latin typeface="Franklin Gothic Book" panose="020B0503020102020204" pitchFamily="34" charset="0"/>
              </a:rPr>
              <a:t>, dopisując nazwisko wyborcy w rubryce „Uwagi”, umieszcza adnotację </a:t>
            </a:r>
            <a:r>
              <a:rPr lang="pl-PL" altLang="pl-PL" sz="1800" dirty="0" smtClean="0">
                <a:latin typeface="Franklin Gothic Book" panose="020B0503020102020204" pitchFamily="34" charset="0"/>
              </a:rPr>
              <a:t>           „</a:t>
            </a:r>
            <a:r>
              <a:rPr lang="pl-PL" altLang="pl-PL" sz="1800" dirty="0">
                <a:latin typeface="Franklin Gothic Book" panose="020B0503020102020204" pitchFamily="34" charset="0"/>
              </a:rPr>
              <a:t>Z 12.07</a:t>
            </a:r>
            <a:r>
              <a:rPr lang="pl-PL" altLang="pl-PL" sz="1800" dirty="0" smtClean="0">
                <a:latin typeface="Franklin Gothic Book" panose="020B0503020102020204" pitchFamily="34" charset="0"/>
              </a:rPr>
              <a:t>”. (Z </a:t>
            </a:r>
            <a:r>
              <a:rPr lang="pl-PL" altLang="pl-PL" sz="1400" dirty="0" smtClean="0">
                <a:latin typeface="Franklin Gothic Book" panose="020B0503020102020204" pitchFamily="34" charset="0"/>
              </a:rPr>
              <a:t>-  jak zaświadczenie </a:t>
            </a:r>
            <a:r>
              <a:rPr lang="pl-PL" altLang="pl-PL" sz="1400" dirty="0" smtClean="0">
                <a:latin typeface="Franklin Gothic Book" panose="020B0503020102020204" pitchFamily="34" charset="0"/>
                <a:sym typeface="Wingdings" panose="05000000000000000000" pitchFamily="2" charset="2"/>
              </a:rPr>
              <a:t></a:t>
            </a:r>
            <a:r>
              <a:rPr lang="pl-PL" altLang="pl-PL" sz="1800" dirty="0" smtClean="0">
                <a:latin typeface="Franklin Gothic Book" panose="020B0503020102020204" pitchFamily="34" charset="0"/>
                <a:sym typeface="Wingdings" panose="05000000000000000000" pitchFamily="2" charset="2"/>
              </a:rPr>
              <a:t>)</a:t>
            </a:r>
            <a:endParaRPr lang="pl-PL" altLang="pl-PL" sz="1800" dirty="0" smtClean="0">
              <a:latin typeface="Franklin Gothic Book" panose="020B0503020102020204" pitchFamily="34" charset="0"/>
            </a:endParaRPr>
          </a:p>
          <a:p>
            <a:pPr marL="0" indent="0" algn="just">
              <a:lnSpc>
                <a:spcPct val="100000"/>
              </a:lnSpc>
              <a:spcBef>
                <a:spcPct val="0"/>
              </a:spcBef>
              <a:buNone/>
            </a:pPr>
            <a:endParaRPr lang="pl-PL" altLang="pl-PL" sz="1800" dirty="0">
              <a:latin typeface="Franklin Gothic Book" panose="020B0503020102020204" pitchFamily="34" charset="0"/>
            </a:endParaRPr>
          </a:p>
          <a:p>
            <a:pPr marL="0" indent="0" algn="just">
              <a:lnSpc>
                <a:spcPct val="100000"/>
              </a:lnSpc>
              <a:spcBef>
                <a:spcPct val="0"/>
              </a:spcBef>
              <a:buNone/>
            </a:pPr>
            <a:endParaRPr lang="pl-PL" altLang="pl-PL" sz="1800" dirty="0">
              <a:latin typeface="Franklin Gothic Book" panose="020B0503020102020204" pitchFamily="34" charset="0"/>
            </a:endParaRP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83</a:t>
            </a:fld>
            <a:endParaRPr lang="en-US" dirty="0"/>
          </a:p>
        </p:txBody>
      </p:sp>
    </p:spTree>
    <p:extLst>
      <p:ext uri="{BB962C8B-B14F-4D97-AF65-F5344CB8AC3E}">
        <p14:creationId xmlns:p14="http://schemas.microsoft.com/office/powerpoint/2010/main" val="28283046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pole tekstowe 6"/>
          <p:cNvSpPr txBox="1">
            <a:spLocks noChangeArrowheads="1"/>
          </p:cNvSpPr>
          <p:nvPr/>
        </p:nvSpPr>
        <p:spPr bwMode="auto">
          <a:xfrm>
            <a:off x="1547303" y="816260"/>
            <a:ext cx="66591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2000" b="1" dirty="0" smtClean="0">
                <a:solidFill>
                  <a:srgbClr val="9D032A"/>
                </a:solidFill>
                <a:latin typeface="Arial Black" panose="020B0A04020102020204" pitchFamily="34" charset="0"/>
              </a:rPr>
              <a:t>PONOWNE GŁOSOWANIE</a:t>
            </a:r>
          </a:p>
          <a:p>
            <a:pPr>
              <a:lnSpc>
                <a:spcPct val="100000"/>
              </a:lnSpc>
              <a:spcBef>
                <a:spcPct val="0"/>
              </a:spcBef>
              <a:buFontTx/>
              <a:buNone/>
            </a:pPr>
            <a:endParaRPr lang="pl-PL" altLang="pl-PL" sz="2000" b="1" dirty="0">
              <a:solidFill>
                <a:srgbClr val="9D032A"/>
              </a:solidFill>
              <a:latin typeface="Arial Black" panose="020B0A04020102020204" pitchFamily="34" charset="0"/>
            </a:endParaRPr>
          </a:p>
          <a:p>
            <a:pPr>
              <a:lnSpc>
                <a:spcPct val="100000"/>
              </a:lnSpc>
              <a:spcBef>
                <a:spcPct val="0"/>
              </a:spcBef>
              <a:buFontTx/>
              <a:buNone/>
            </a:pPr>
            <a:r>
              <a:rPr lang="pl-PL" altLang="pl-PL" sz="2000" b="1" dirty="0">
                <a:solidFill>
                  <a:srgbClr val="9D032A"/>
                </a:solidFill>
                <a:latin typeface="Arial Black" panose="020B0A04020102020204" pitchFamily="34" charset="0"/>
              </a:rPr>
              <a:t>                            </a:t>
            </a:r>
            <a:endParaRPr lang="pl-PL" altLang="pl-PL" sz="1800" b="1" dirty="0">
              <a:solidFill>
                <a:srgbClr val="9D032A"/>
              </a:solidFill>
              <a:latin typeface="Arial Black" panose="020B0A04020102020204" pitchFamily="34" charset="0"/>
            </a:endParaRPr>
          </a:p>
        </p:txBody>
      </p:sp>
      <p:sp>
        <p:nvSpPr>
          <p:cNvPr id="117763" name="Prostokąt 1"/>
          <p:cNvSpPr>
            <a:spLocks noChangeArrowheads="1"/>
          </p:cNvSpPr>
          <p:nvPr/>
        </p:nvSpPr>
        <p:spPr bwMode="auto">
          <a:xfrm>
            <a:off x="209005" y="1489166"/>
            <a:ext cx="879608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pl-PL" altLang="pl-PL" sz="1800" dirty="0" smtClean="0">
                <a:latin typeface="Franklin Gothic Book" panose="020B0503020102020204" pitchFamily="34" charset="0"/>
              </a:rPr>
              <a:t>komisja </a:t>
            </a:r>
            <a:r>
              <a:rPr lang="pl-PL" altLang="pl-PL" sz="1800" dirty="0">
                <a:latin typeface="Franklin Gothic Book" panose="020B0503020102020204" pitchFamily="34" charset="0"/>
              </a:rPr>
              <a:t>odmawia wydania karty do głosowania w przypadku przedłożenia zaświadczenia o prawie do głosowania dotyczącego głosowania w dniu 28 czerwca 2020 r. </a:t>
            </a:r>
            <a:endParaRPr lang="pl-PL" altLang="pl-PL" sz="1800" dirty="0" smtClean="0">
              <a:latin typeface="Franklin Gothic Book" panose="020B0503020102020204" pitchFamily="34" charset="0"/>
            </a:endParaRPr>
          </a:p>
          <a:p>
            <a:pPr algn="just">
              <a:lnSpc>
                <a:spcPct val="100000"/>
              </a:lnSpc>
              <a:spcBef>
                <a:spcPct val="0"/>
              </a:spcBef>
            </a:pPr>
            <a:endParaRPr lang="pl-PL" altLang="pl-PL" sz="1800" dirty="0">
              <a:latin typeface="Franklin Gothic Book" panose="020B0503020102020204" pitchFamily="34" charset="0"/>
            </a:endParaRPr>
          </a:p>
          <a:p>
            <a:pPr algn="just">
              <a:lnSpc>
                <a:spcPct val="100000"/>
              </a:lnSpc>
              <a:spcBef>
                <a:spcPct val="0"/>
              </a:spcBef>
            </a:pPr>
            <a:r>
              <a:rPr lang="pl-PL" altLang="pl-PL" sz="1800" dirty="0">
                <a:latin typeface="Franklin Gothic Book" panose="020B0503020102020204" pitchFamily="34" charset="0"/>
              </a:rPr>
              <a:t>w</a:t>
            </a:r>
            <a:r>
              <a:rPr lang="pl-PL" altLang="pl-PL" sz="1800" dirty="0" smtClean="0">
                <a:latin typeface="Franklin Gothic Book" panose="020B0503020102020204" pitchFamily="34" charset="0"/>
              </a:rPr>
              <a:t>raz </a:t>
            </a:r>
            <a:r>
              <a:rPr lang="pl-PL" altLang="pl-PL" sz="1800" dirty="0">
                <a:latin typeface="Franklin Gothic Book" panose="020B0503020102020204" pitchFamily="34" charset="0"/>
              </a:rPr>
              <a:t>ze spisem wyborców komisja </a:t>
            </a:r>
            <a:r>
              <a:rPr lang="pl-PL" altLang="pl-PL" sz="1800" dirty="0">
                <a:solidFill>
                  <a:srgbClr val="FF0000"/>
                </a:solidFill>
                <a:latin typeface="Franklin Gothic Book" panose="020B0503020102020204" pitchFamily="34" charset="0"/>
              </a:rPr>
              <a:t>otrzyma aktualną listę wyborców, którzy udzielili pełnomocnictwa </a:t>
            </a:r>
            <a:r>
              <a:rPr lang="pl-PL" altLang="pl-PL" sz="1800" dirty="0">
                <a:latin typeface="Franklin Gothic Book" panose="020B0503020102020204" pitchFamily="34" charset="0"/>
              </a:rPr>
              <a:t>do głosowania. Na podstawie tej listy komisja dopuści do głosowania osoby posiadające pełnomocnictwo do głosowania, które głosując w pierwszym głosowaniu, oddały komisji akt pełnomocnictwa. </a:t>
            </a:r>
            <a:endParaRPr lang="pl-PL" altLang="pl-PL" sz="1800" dirty="0" smtClean="0">
              <a:latin typeface="Franklin Gothic Book" panose="020B0503020102020204" pitchFamily="34" charset="0"/>
            </a:endParaRPr>
          </a:p>
          <a:p>
            <a:pPr algn="just">
              <a:lnSpc>
                <a:spcPct val="100000"/>
              </a:lnSpc>
              <a:spcBef>
                <a:spcPct val="0"/>
              </a:spcBef>
            </a:pPr>
            <a:endParaRPr lang="pl-PL" altLang="pl-PL" sz="1800" dirty="0">
              <a:latin typeface="Franklin Gothic Book" panose="020B0503020102020204" pitchFamily="34" charset="0"/>
            </a:endParaRPr>
          </a:p>
          <a:p>
            <a:pPr algn="just">
              <a:lnSpc>
                <a:spcPct val="100000"/>
              </a:lnSpc>
              <a:spcBef>
                <a:spcPct val="0"/>
              </a:spcBef>
            </a:pPr>
            <a:r>
              <a:rPr lang="pl-PL" altLang="pl-PL" sz="1800" dirty="0" smtClean="0">
                <a:latin typeface="Franklin Gothic Book" panose="020B0503020102020204" pitchFamily="34" charset="0"/>
              </a:rPr>
              <a:t>komisja </a:t>
            </a:r>
            <a:r>
              <a:rPr lang="pl-PL" altLang="pl-PL" sz="1800" dirty="0">
                <a:latin typeface="Franklin Gothic Book" panose="020B0503020102020204" pitchFamily="34" charset="0"/>
              </a:rPr>
              <a:t>dopuści również do głosowania pełnomocników, którzy w dniu ponownego głosowania przedstawią akty pełnomocnictwa. </a:t>
            </a:r>
            <a:endParaRPr lang="pl-PL" altLang="pl-PL" sz="1800" dirty="0" smtClean="0">
              <a:latin typeface="Franklin Gothic Book" panose="020B0503020102020204" pitchFamily="34" charset="0"/>
            </a:endParaRPr>
          </a:p>
          <a:p>
            <a:pPr algn="just">
              <a:lnSpc>
                <a:spcPct val="100000"/>
              </a:lnSpc>
              <a:spcBef>
                <a:spcPct val="0"/>
              </a:spcBef>
            </a:pPr>
            <a:endParaRPr lang="pl-PL" altLang="pl-PL" sz="1800" dirty="0">
              <a:latin typeface="Franklin Gothic Book" panose="020B0503020102020204" pitchFamily="34" charset="0"/>
            </a:endParaRPr>
          </a:p>
          <a:p>
            <a:pPr algn="just">
              <a:lnSpc>
                <a:spcPct val="100000"/>
              </a:lnSpc>
              <a:spcBef>
                <a:spcPct val="0"/>
              </a:spcBef>
            </a:pPr>
            <a:r>
              <a:rPr lang="pl-PL" altLang="pl-PL" sz="1800" dirty="0">
                <a:latin typeface="Franklin Gothic Book" panose="020B0503020102020204" pitchFamily="34" charset="0"/>
              </a:rPr>
              <a:t>w</a:t>
            </a:r>
            <a:r>
              <a:rPr lang="pl-PL" altLang="pl-PL" sz="1800" dirty="0" smtClean="0">
                <a:latin typeface="Franklin Gothic Book" panose="020B0503020102020204" pitchFamily="34" charset="0"/>
              </a:rPr>
              <a:t> </a:t>
            </a:r>
            <a:r>
              <a:rPr lang="pl-PL" altLang="pl-PL" sz="1800" dirty="0">
                <a:latin typeface="Franklin Gothic Book" panose="020B0503020102020204" pitchFamily="34" charset="0"/>
              </a:rPr>
              <a:t>głosowaniu ponownym tryb ustalenia wyników głosowania w obwodzie i sporządzania protokołu głosowania jest analogiczny do ustalania wyników pierwszego głosowania w dniu 28 czerwca 2020 r.</a:t>
            </a:r>
            <a:endParaRPr lang="pl-PL" altLang="pl-PL" sz="1800" dirty="0" smtClean="0">
              <a:latin typeface="Franklin Gothic Book" panose="020B0503020102020204" pitchFamily="34" charset="0"/>
            </a:endParaRPr>
          </a:p>
          <a:p>
            <a:pPr algn="just">
              <a:lnSpc>
                <a:spcPct val="100000"/>
              </a:lnSpc>
              <a:spcBef>
                <a:spcPct val="0"/>
              </a:spcBef>
            </a:pPr>
            <a:endParaRPr lang="pl-PL" altLang="pl-PL" sz="1800" dirty="0">
              <a:latin typeface="Franklin Gothic Book" panose="020B0503020102020204" pitchFamily="34" charset="0"/>
            </a:endParaRPr>
          </a:p>
          <a:p>
            <a:pPr marL="0" indent="0" algn="just">
              <a:lnSpc>
                <a:spcPct val="100000"/>
              </a:lnSpc>
              <a:spcBef>
                <a:spcPct val="0"/>
              </a:spcBef>
              <a:buNone/>
            </a:pPr>
            <a:endParaRPr lang="pl-PL" altLang="pl-PL" sz="1800" dirty="0" smtClean="0">
              <a:latin typeface="Franklin Gothic Book" panose="020B0503020102020204" pitchFamily="34" charset="0"/>
            </a:endParaRPr>
          </a:p>
          <a:p>
            <a:pPr marL="0" indent="0" algn="just">
              <a:lnSpc>
                <a:spcPct val="100000"/>
              </a:lnSpc>
              <a:spcBef>
                <a:spcPct val="0"/>
              </a:spcBef>
              <a:buNone/>
            </a:pPr>
            <a:endParaRPr lang="pl-PL" altLang="pl-PL" sz="1800" dirty="0">
              <a:latin typeface="Franklin Gothic Book" panose="020B0503020102020204" pitchFamily="34" charset="0"/>
            </a:endParaRPr>
          </a:p>
          <a:p>
            <a:pPr marL="0" indent="0" algn="just">
              <a:lnSpc>
                <a:spcPct val="100000"/>
              </a:lnSpc>
              <a:spcBef>
                <a:spcPct val="0"/>
              </a:spcBef>
              <a:buNone/>
            </a:pPr>
            <a:endParaRPr lang="pl-PL" altLang="pl-PL" sz="1800" dirty="0">
              <a:latin typeface="Franklin Gothic Book" panose="020B0503020102020204" pitchFamily="34" charset="0"/>
            </a:endParaRPr>
          </a:p>
          <a:p>
            <a:pPr marL="0" indent="0" algn="just">
              <a:lnSpc>
                <a:spcPct val="100000"/>
              </a:lnSpc>
              <a:spcBef>
                <a:spcPct val="0"/>
              </a:spcBef>
              <a:buNone/>
            </a:pPr>
            <a:endParaRPr lang="pl-PL" altLang="pl-PL" sz="1800" dirty="0">
              <a:latin typeface="Franklin Gothic Book" panose="020B0503020102020204" pitchFamily="34" charset="0"/>
            </a:endParaRP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84</a:t>
            </a:fld>
            <a:endParaRPr lang="en-US" dirty="0"/>
          </a:p>
        </p:txBody>
      </p:sp>
    </p:spTree>
    <p:extLst>
      <p:ext uri="{BB962C8B-B14F-4D97-AF65-F5344CB8AC3E}">
        <p14:creationId xmlns:p14="http://schemas.microsoft.com/office/powerpoint/2010/main" val="31506598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ymbol zastępczy tekstu 1"/>
          <p:cNvSpPr>
            <a:spLocks noGrp="1"/>
          </p:cNvSpPr>
          <p:nvPr>
            <p:ph type="body" sz="quarter" idx="4294967295"/>
          </p:nvPr>
        </p:nvSpPr>
        <p:spPr>
          <a:xfrm>
            <a:off x="-4763" y="34925"/>
            <a:ext cx="9148763" cy="6858000"/>
          </a:xfrm>
        </p:spPr>
        <p:txBody>
          <a:bodyPr/>
          <a:lstStyle/>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2800" dirty="0"/>
          </a:p>
          <a:p>
            <a:pPr eaLnBrk="1" hangingPunct="1">
              <a:spcBef>
                <a:spcPct val="0"/>
              </a:spcBef>
            </a:pPr>
            <a:endParaRPr lang="pl-PL" altLang="pl-PL" sz="3200" dirty="0"/>
          </a:p>
        </p:txBody>
      </p:sp>
      <p:sp>
        <p:nvSpPr>
          <p:cNvPr id="118787" name="pole tekstowe 2"/>
          <p:cNvSpPr txBox="1">
            <a:spLocks noChangeArrowheads="1"/>
          </p:cNvSpPr>
          <p:nvPr/>
        </p:nvSpPr>
        <p:spPr bwMode="auto">
          <a:xfrm>
            <a:off x="82035" y="4566638"/>
            <a:ext cx="54006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Open Sans" pitchFamily="34" charset="0"/>
              </a:defRPr>
            </a:lvl1pPr>
            <a:lvl2pPr marL="742950" indent="-285750">
              <a:spcBef>
                <a:spcPct val="20000"/>
              </a:spcBef>
              <a:buFont typeface="Arial" panose="020B0604020202020204" pitchFamily="34" charset="0"/>
              <a:buChar char="–"/>
              <a:defRPr sz="2800">
                <a:solidFill>
                  <a:schemeClr val="tx1"/>
                </a:solidFill>
                <a:latin typeface="Open Sans" pitchFamily="34" charset="0"/>
              </a:defRPr>
            </a:lvl2pPr>
            <a:lvl3pPr marL="1143000" indent="-228600">
              <a:spcBef>
                <a:spcPct val="20000"/>
              </a:spcBef>
              <a:buFont typeface="Arial" panose="020B0604020202020204" pitchFamily="34" charset="0"/>
              <a:buChar char="•"/>
              <a:defRPr sz="2400">
                <a:solidFill>
                  <a:schemeClr val="tx1"/>
                </a:solidFill>
                <a:latin typeface="Open Sans" pitchFamily="34" charset="0"/>
              </a:defRPr>
            </a:lvl3pPr>
            <a:lvl4pPr marL="1600200" indent="-228600">
              <a:spcBef>
                <a:spcPct val="20000"/>
              </a:spcBef>
              <a:buFont typeface="Arial" panose="020B0604020202020204" pitchFamily="34" charset="0"/>
              <a:buChar char="–"/>
              <a:defRPr sz="2000">
                <a:solidFill>
                  <a:schemeClr val="tx1"/>
                </a:solidFill>
                <a:latin typeface="Open Sans" pitchFamily="34" charset="0"/>
              </a:defRPr>
            </a:lvl4pPr>
            <a:lvl5pPr marL="2057400" indent="-228600">
              <a:spcBef>
                <a:spcPct val="20000"/>
              </a:spcBef>
              <a:buFont typeface="Arial" panose="020B0604020202020204" pitchFamily="34" charset="0"/>
              <a:buChar char="»"/>
              <a:defRPr sz="2000">
                <a:solidFill>
                  <a:schemeClr val="tx1"/>
                </a:solidFill>
                <a:latin typeface="Open Sans"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9pPr>
          </a:lstStyle>
          <a:p>
            <a:pPr>
              <a:spcBef>
                <a:spcPct val="0"/>
              </a:spcBef>
              <a:buFontTx/>
              <a:buNone/>
            </a:pPr>
            <a:r>
              <a:rPr lang="pl-PL" altLang="pl-PL" sz="4000" b="1" dirty="0">
                <a:solidFill>
                  <a:srgbClr val="FFFFFF"/>
                </a:solidFill>
                <a:latin typeface="Arial" panose="020B0604020202020204" pitchFamily="34" charset="0"/>
              </a:rPr>
              <a:t>Dziękujemy za uwagę</a:t>
            </a:r>
          </a:p>
          <a:p>
            <a:pPr>
              <a:spcBef>
                <a:spcPct val="0"/>
              </a:spcBef>
              <a:buFontTx/>
              <a:buNone/>
            </a:pPr>
            <a:endParaRPr lang="pl-PL" altLang="pl-PL" sz="1800" dirty="0">
              <a:solidFill>
                <a:srgbClr val="58595B"/>
              </a:solidFill>
              <a:latin typeface="Arial" panose="020B0604020202020204" pitchFamily="34" charset="0"/>
            </a:endParaRPr>
          </a:p>
        </p:txBody>
      </p:sp>
      <p:pic>
        <p:nvPicPr>
          <p:cNvPr id="6"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96848" y="2897082"/>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t>85</a:t>
            </a:fld>
            <a:endParaRPr lang="pl-PL"/>
          </a:p>
        </p:txBody>
      </p:sp>
    </p:spTree>
    <p:extLst>
      <p:ext uri="{BB962C8B-B14F-4D97-AF65-F5344CB8AC3E}">
        <p14:creationId xmlns:p14="http://schemas.microsoft.com/office/powerpoint/2010/main" val="229154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ole tekstowe 1"/>
          <p:cNvSpPr txBox="1">
            <a:spLocks noChangeArrowheads="1"/>
          </p:cNvSpPr>
          <p:nvPr/>
        </p:nvSpPr>
        <p:spPr bwMode="auto">
          <a:xfrm>
            <a:off x="1603162" y="1003473"/>
            <a:ext cx="633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C00000"/>
                </a:solidFill>
                <a:latin typeface="Arial Black" panose="020B0A04020102020204" pitchFamily="34" charset="0"/>
                <a:cs typeface="Arial" panose="020B0604020202020204" pitchFamily="34" charset="0"/>
              </a:rPr>
              <a:t>MĘŻOWIE ZAUFANIA - UPRAWNIENIA</a:t>
            </a:r>
          </a:p>
        </p:txBody>
      </p:sp>
      <p:sp>
        <p:nvSpPr>
          <p:cNvPr id="6" name="Prostokąt 5"/>
          <p:cNvSpPr/>
          <p:nvPr/>
        </p:nvSpPr>
        <p:spPr>
          <a:xfrm>
            <a:off x="179388" y="4225451"/>
            <a:ext cx="8566150" cy="1985159"/>
          </a:xfrm>
          <a:prstGeom prst="rect">
            <a:avLst/>
          </a:prstGeom>
          <a:solidFill>
            <a:schemeClr val="bg1">
              <a:lumMod val="75000"/>
            </a:schemeClr>
          </a:solidFill>
          <a:ln w="28575">
            <a:solidFill>
              <a:srgbClr val="90181B"/>
            </a:solidFill>
          </a:ln>
        </p:spPr>
        <p:txBody>
          <a:bodyPr>
            <a:spAutoFit/>
          </a:bodyPr>
          <a:lstStyle/>
          <a:p>
            <a:pPr>
              <a:defRPr/>
            </a:pPr>
            <a:endParaRPr lang="pl-PL" sz="1100" dirty="0"/>
          </a:p>
          <a:p>
            <a:pPr algn="just">
              <a:defRPr/>
            </a:pPr>
            <a:r>
              <a:rPr lang="pl-PL" sz="1600" b="1" dirty="0">
                <a:latin typeface="Franklin Gothic Book" panose="020B0503020102020204" pitchFamily="34" charset="0"/>
              </a:rPr>
              <a:t>Przewodniczący komisji może wydawać polecenia o charakterze porządkowym</a:t>
            </a:r>
            <a:r>
              <a:rPr lang="pl-PL" sz="1600" dirty="0">
                <a:latin typeface="Franklin Gothic Book" panose="020B0503020102020204" pitchFamily="34" charset="0"/>
              </a:rPr>
              <a:t>, w przypadku gdy działania mężów zaufania wykraczają poza ich uprawnienia, utrudniają pracę komisji, zakłócają powagę głosowania lub naruszają jego tajność. </a:t>
            </a:r>
          </a:p>
          <a:p>
            <a:pPr algn="just">
              <a:defRPr/>
            </a:pPr>
            <a:r>
              <a:rPr lang="pl-PL" sz="1600" dirty="0">
                <a:latin typeface="Franklin Gothic Book" panose="020B0503020102020204" pitchFamily="34" charset="0"/>
              </a:rPr>
              <a:t>Fakt ten należy odnotować w punkcie 22 protokołu głosowania. </a:t>
            </a:r>
          </a:p>
          <a:p>
            <a:pPr>
              <a:defRPr/>
            </a:pPr>
            <a:endParaRPr lang="pl-PL" sz="1600" b="1" dirty="0">
              <a:latin typeface="Franklin Gothic Book" panose="020B0503020102020204" pitchFamily="34" charset="0"/>
            </a:endParaRPr>
          </a:p>
          <a:p>
            <a:pPr>
              <a:defRPr/>
            </a:pPr>
            <a:r>
              <a:rPr lang="pl-PL" sz="1600" b="1" dirty="0">
                <a:latin typeface="Franklin Gothic Book" panose="020B0503020102020204" pitchFamily="34" charset="0"/>
              </a:rPr>
              <a:t>Kwestie organizacyjne związane z wykonywaniem funkcji męża zaufania należą do kompetencji przewodniczącego danej komisji, który winien ustalić je i przekazać przybyłym mężom zaufania</a:t>
            </a:r>
            <a:r>
              <a:rPr lang="pl-PL" sz="1600" b="1" dirty="0" smtClean="0">
                <a:latin typeface="Franklin Gothic Book" panose="020B0503020102020204" pitchFamily="34" charset="0"/>
              </a:rPr>
              <a:t>.</a:t>
            </a:r>
            <a:endParaRPr lang="pl-PL" sz="1600" dirty="0">
              <a:latin typeface="Franklin Gothic Book" panose="020B0503020102020204" pitchFamily="34" charset="0"/>
              <a:cs typeface="Arial" panose="020B0604020202020204" pitchFamily="34" charset="0"/>
            </a:endParaRPr>
          </a:p>
        </p:txBody>
      </p:sp>
      <p:sp>
        <p:nvSpPr>
          <p:cNvPr id="8" name="Prostokąt 7"/>
          <p:cNvSpPr/>
          <p:nvPr/>
        </p:nvSpPr>
        <p:spPr>
          <a:xfrm>
            <a:off x="179388" y="1540603"/>
            <a:ext cx="8566150" cy="1873250"/>
          </a:xfrm>
          <a:prstGeom prst="rect">
            <a:avLst/>
          </a:prstGeom>
          <a:solidFill>
            <a:schemeClr val="bg1">
              <a:lumMod val="75000"/>
            </a:schemeClr>
          </a:solid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pl-PL" altLang="pl-PL" sz="1600" b="1" dirty="0">
                <a:solidFill>
                  <a:schemeClr val="tx1"/>
                </a:solidFill>
                <a:latin typeface="Franklin Gothic Book" panose="020B0503020102020204" pitchFamily="34" charset="0"/>
                <a:ea typeface="Times New Roman" pitchFamily="18" charset="0"/>
                <a:cs typeface="Arial" pitchFamily="34" charset="0"/>
              </a:rPr>
              <a:t>Obserwacja czynności wykonywanych przez komisję obwodową </a:t>
            </a:r>
            <a:r>
              <a:rPr lang="pl-PL" altLang="pl-PL" sz="1600" b="1" u="sng" dirty="0">
                <a:solidFill>
                  <a:srgbClr val="9D032A"/>
                </a:solidFill>
                <a:latin typeface="Franklin Gothic Book" panose="020B0503020102020204" pitchFamily="34" charset="0"/>
                <a:ea typeface="Times New Roman" pitchFamily="18" charset="0"/>
                <a:cs typeface="Arial" pitchFamily="34" charset="0"/>
              </a:rPr>
              <a:t>w trakcie głosowania</a:t>
            </a:r>
            <a:r>
              <a:rPr lang="pl-PL" altLang="pl-PL" sz="1600" b="1" dirty="0">
                <a:solidFill>
                  <a:srgbClr val="9D032A"/>
                </a:solidFill>
                <a:latin typeface="Franklin Gothic Book" panose="020B0503020102020204" pitchFamily="34" charset="0"/>
                <a:ea typeface="Times New Roman" pitchFamily="18" charset="0"/>
                <a:cs typeface="Arial" pitchFamily="34" charset="0"/>
              </a:rPr>
              <a:t>, </a:t>
            </a:r>
            <a:r>
              <a:rPr lang="pl-PL" altLang="pl-PL" sz="1600" b="1" dirty="0">
                <a:solidFill>
                  <a:schemeClr val="tx1"/>
                </a:solidFill>
                <a:latin typeface="Franklin Gothic Book" panose="020B0503020102020204" pitchFamily="34" charset="0"/>
                <a:ea typeface="Times New Roman" pitchFamily="18" charset="0"/>
                <a:cs typeface="Arial" pitchFamily="34" charset="0"/>
              </a:rPr>
              <a:t>tj. od jego rozpoczęcia o godz. 7</a:t>
            </a:r>
            <a:r>
              <a:rPr lang="pl-PL" altLang="pl-PL" sz="1600" b="1" baseline="30000" dirty="0">
                <a:solidFill>
                  <a:schemeClr val="tx1"/>
                </a:solidFill>
                <a:latin typeface="Franklin Gothic Book" panose="020B0503020102020204" pitchFamily="34" charset="0"/>
                <a:ea typeface="Times New Roman" pitchFamily="18" charset="0"/>
                <a:cs typeface="Arial" pitchFamily="34" charset="0"/>
              </a:rPr>
              <a:t>00 </a:t>
            </a:r>
            <a:r>
              <a:rPr lang="pl-PL" altLang="pl-PL" sz="1600" b="1" dirty="0">
                <a:solidFill>
                  <a:schemeClr val="tx1"/>
                </a:solidFill>
                <a:latin typeface="Franklin Gothic Book" panose="020B0503020102020204" pitchFamily="34" charset="0"/>
                <a:ea typeface="Times New Roman" pitchFamily="18" charset="0"/>
                <a:cs typeface="Arial" pitchFamily="34" charset="0"/>
              </a:rPr>
              <a:t>do</a:t>
            </a:r>
            <a:r>
              <a:rPr lang="pl-PL" altLang="pl-PL" sz="1600" b="1" baseline="30000" dirty="0">
                <a:solidFill>
                  <a:schemeClr val="tx1"/>
                </a:solidFill>
                <a:latin typeface="Franklin Gothic Book" panose="020B0503020102020204" pitchFamily="34" charset="0"/>
                <a:ea typeface="Times New Roman" pitchFamily="18" charset="0"/>
                <a:cs typeface="Arial" pitchFamily="34" charset="0"/>
              </a:rPr>
              <a:t> </a:t>
            </a:r>
            <a:r>
              <a:rPr lang="pl-PL" altLang="pl-PL" sz="1600" b="1" dirty="0">
                <a:solidFill>
                  <a:schemeClr val="tx1"/>
                </a:solidFill>
                <a:latin typeface="Franklin Gothic Book" panose="020B0503020102020204" pitchFamily="34" charset="0"/>
                <a:ea typeface="Times New Roman" pitchFamily="18" charset="0"/>
                <a:cs typeface="Arial" pitchFamily="34" charset="0"/>
              </a:rPr>
              <a:t>czasu jego zakończenia do godz. 21</a:t>
            </a:r>
            <a:r>
              <a:rPr lang="pl-PL" altLang="pl-PL" sz="1600" b="1" baseline="30000" dirty="0">
                <a:solidFill>
                  <a:schemeClr val="tx1"/>
                </a:solidFill>
                <a:latin typeface="Franklin Gothic Book" panose="020B0503020102020204" pitchFamily="34" charset="0"/>
                <a:ea typeface="Times New Roman" pitchFamily="18" charset="0"/>
                <a:cs typeface="Arial" pitchFamily="34" charset="0"/>
              </a:rPr>
              <a:t>00</a:t>
            </a:r>
            <a:r>
              <a:rPr lang="pl-PL" altLang="pl-PL" sz="1600" b="1" dirty="0">
                <a:solidFill>
                  <a:schemeClr val="tx1"/>
                </a:solidFill>
                <a:latin typeface="Franklin Gothic Book" panose="020B0503020102020204" pitchFamily="34" charset="0"/>
                <a:ea typeface="Times New Roman" pitchFamily="18" charset="0"/>
                <a:cs typeface="Arial" pitchFamily="34" charset="0"/>
              </a:rPr>
              <a:t>, </a:t>
            </a:r>
          </a:p>
          <a:p>
            <a:pPr algn="just">
              <a:defRPr/>
            </a:pPr>
            <a:r>
              <a:rPr lang="pl-PL" altLang="pl-PL" sz="1600" b="1" dirty="0">
                <a:solidFill>
                  <a:schemeClr val="tx1"/>
                </a:solidFill>
                <a:latin typeface="Franklin Gothic Book" panose="020B0503020102020204" pitchFamily="34" charset="0"/>
                <a:ea typeface="Times New Roman" pitchFamily="18" charset="0"/>
                <a:cs typeface="Arial" pitchFamily="34" charset="0"/>
              </a:rPr>
              <a:t>z zastrzeżeniem, że nie zostało ono przedłużone,</a:t>
            </a:r>
            <a:r>
              <a:rPr lang="pl-PL" altLang="pl-PL" sz="1600" b="1" dirty="0">
                <a:solidFill>
                  <a:schemeClr val="bg1"/>
                </a:solidFill>
                <a:latin typeface="Franklin Gothic Book" panose="020B0503020102020204" pitchFamily="34" charset="0"/>
                <a:ea typeface="Times New Roman" pitchFamily="18" charset="0"/>
                <a:cs typeface="Arial" pitchFamily="34" charset="0"/>
              </a:rPr>
              <a:t> </a:t>
            </a:r>
            <a:r>
              <a:rPr lang="pl-PL" altLang="pl-PL" sz="1600" b="1" u="sng" dirty="0">
                <a:solidFill>
                  <a:srgbClr val="9D032A"/>
                </a:solidFill>
                <a:latin typeface="Franklin Gothic Book" panose="020B0503020102020204" pitchFamily="34" charset="0"/>
                <a:ea typeface="Times New Roman" pitchFamily="18" charset="0"/>
                <a:cs typeface="Arial" pitchFamily="34" charset="0"/>
              </a:rPr>
              <a:t>nie uprawnia mężów zaufania do utrwalania pracy komisji  za pomocą żadnych urządzeń rejestrujących. </a:t>
            </a:r>
            <a:endParaRPr lang="pl-PL" altLang="pl-PL" sz="1600" u="sng" dirty="0">
              <a:solidFill>
                <a:srgbClr val="9D032A"/>
              </a:solidFill>
              <a:latin typeface="Franklin Gothic Book" panose="020B0503020102020204" pitchFamily="34" charset="0"/>
              <a:cs typeface="Arial" pitchFamily="34" charset="0"/>
            </a:endParaRP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9</a:t>
            </a:fld>
            <a:endParaRPr lang="en-US" dirty="0"/>
          </a:p>
        </p:txBody>
      </p:sp>
    </p:spTree>
    <p:extLst>
      <p:ext uri="{BB962C8B-B14F-4D97-AF65-F5344CB8AC3E}">
        <p14:creationId xmlns:p14="http://schemas.microsoft.com/office/powerpoint/2010/main" val="3360431349"/>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Pakiet 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1065</TotalTime>
  <Words>5246</Words>
  <Application>Microsoft Office PowerPoint</Application>
  <PresentationFormat>Pokaz na ekranie (4:3)</PresentationFormat>
  <Paragraphs>950</Paragraphs>
  <Slides>85</Slides>
  <Notes>8</Notes>
  <HiddenSlides>0</HiddenSlides>
  <MMClips>0</MMClips>
  <ScaleCrop>false</ScaleCrop>
  <HeadingPairs>
    <vt:vector size="6" baseType="variant">
      <vt:variant>
        <vt:lpstr>Używane czcionki</vt:lpstr>
      </vt:variant>
      <vt:variant>
        <vt:i4>18</vt:i4>
      </vt:variant>
      <vt:variant>
        <vt:lpstr>Motyw</vt:lpstr>
      </vt:variant>
      <vt:variant>
        <vt:i4>1</vt:i4>
      </vt:variant>
      <vt:variant>
        <vt:lpstr>Tytuły slajdów</vt:lpstr>
      </vt:variant>
      <vt:variant>
        <vt:i4>85</vt:i4>
      </vt:variant>
    </vt:vector>
  </HeadingPairs>
  <TitlesOfParts>
    <vt:vector size="104" baseType="lpstr">
      <vt:lpstr>SimSun</vt:lpstr>
      <vt:lpstr>Arial</vt:lpstr>
      <vt:lpstr>Arial Black</vt:lpstr>
      <vt:lpstr>Arvo</vt:lpstr>
      <vt:lpstr>Calibri</vt:lpstr>
      <vt:lpstr>Calibri Light</vt:lpstr>
      <vt:lpstr>Cambria</vt:lpstr>
      <vt:lpstr>Corbel</vt:lpstr>
      <vt:lpstr>Franklin Gothic Book</vt:lpstr>
      <vt:lpstr>Franklin Gothic Medium</vt:lpstr>
      <vt:lpstr>Neo Sans Pro</vt:lpstr>
      <vt:lpstr>Open Sans</vt:lpstr>
      <vt:lpstr>Roboto Condensed</vt:lpstr>
      <vt:lpstr>Roboto Condensed Light</vt:lpstr>
      <vt:lpstr>Segoe UI Semibold</vt:lpstr>
      <vt:lpstr>Times New Roman</vt:lpstr>
      <vt:lpstr>TimesNewRoman</vt:lpstr>
      <vt:lpstr>Wingdings</vt:lpstr>
      <vt:lpstr>Salerio template</vt:lpstr>
      <vt:lpstr>Szkolenie członków obwodowych komisji wyborczych</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GŁOSOWANIE KORESPONDENCYJNE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Szkolenie członków obwodowych komisji wyborczych</dc:title>
  <dc:creator>Wojciech Kalinowski</dc:creator>
  <cp:lastModifiedBy>Piotr Kwasniewski</cp:lastModifiedBy>
  <cp:revision>100</cp:revision>
  <dcterms:created xsi:type="dcterms:W3CDTF">2020-06-12T09:53:44Z</dcterms:created>
  <dcterms:modified xsi:type="dcterms:W3CDTF">2020-06-15T12:35:49Z</dcterms:modified>
</cp:coreProperties>
</file>